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Default Extension="emf" ContentType="image/x-emf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333" r:id="rId3"/>
    <p:sldId id="427" r:id="rId4"/>
    <p:sldId id="365" r:id="rId5"/>
    <p:sldId id="366" r:id="rId6"/>
    <p:sldId id="385" r:id="rId7"/>
    <p:sldId id="386" r:id="rId8"/>
    <p:sldId id="387" r:id="rId9"/>
    <p:sldId id="388" r:id="rId10"/>
    <p:sldId id="415" r:id="rId11"/>
    <p:sldId id="428" r:id="rId12"/>
    <p:sldId id="390" r:id="rId13"/>
    <p:sldId id="391" r:id="rId14"/>
    <p:sldId id="383" r:id="rId15"/>
    <p:sldId id="393" r:id="rId16"/>
    <p:sldId id="394" r:id="rId17"/>
    <p:sldId id="429" r:id="rId18"/>
    <p:sldId id="397" r:id="rId19"/>
    <p:sldId id="396" r:id="rId20"/>
    <p:sldId id="374" r:id="rId21"/>
    <p:sldId id="375" r:id="rId22"/>
    <p:sldId id="376" r:id="rId23"/>
    <p:sldId id="398" r:id="rId24"/>
    <p:sldId id="430" r:id="rId25"/>
    <p:sldId id="380" r:id="rId26"/>
    <p:sldId id="381" r:id="rId27"/>
    <p:sldId id="405" r:id="rId28"/>
    <p:sldId id="406" r:id="rId29"/>
    <p:sldId id="348" r:id="rId30"/>
    <p:sldId id="350" r:id="rId31"/>
    <p:sldId id="407" r:id="rId32"/>
    <p:sldId id="431" r:id="rId33"/>
    <p:sldId id="409" r:id="rId34"/>
    <p:sldId id="384" r:id="rId35"/>
    <p:sldId id="433" r:id="rId36"/>
    <p:sldId id="392" r:id="rId37"/>
    <p:sldId id="432" r:id="rId38"/>
    <p:sldId id="411" r:id="rId39"/>
    <p:sldId id="434" r:id="rId40"/>
    <p:sldId id="412" r:id="rId41"/>
    <p:sldId id="416" r:id="rId42"/>
    <p:sldId id="399" r:id="rId43"/>
    <p:sldId id="423" r:id="rId44"/>
    <p:sldId id="420" r:id="rId45"/>
    <p:sldId id="435" r:id="rId46"/>
    <p:sldId id="414" r:id="rId47"/>
    <p:sldId id="418" r:id="rId48"/>
    <p:sldId id="422" r:id="rId49"/>
    <p:sldId id="436" r:id="rId50"/>
    <p:sldId id="437" r:id="rId51"/>
    <p:sldId id="417" r:id="rId52"/>
    <p:sldId id="425" r:id="rId53"/>
    <p:sldId id="426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4" frameSlides="1"/>
  <p:clrMru>
    <a:srgbClr val="5CBAB8"/>
    <a:srgbClr val="FFFFFF"/>
    <a:srgbClr val="3A4C02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9451" autoAdjust="0"/>
  </p:normalViewPr>
  <p:slideViewPr>
    <p:cSldViewPr>
      <p:cViewPr varScale="1">
        <p:scale>
          <a:sx n="117" d="100"/>
          <a:sy n="117" d="100"/>
        </p:scale>
        <p:origin x="-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31A1FE-5C4D-DB45-9C55-AA12BFE99EAC}" type="datetimeFigureOut">
              <a:rPr lang="en-US"/>
              <a:pPr>
                <a:defRPr/>
              </a:pPr>
              <a:t>4/30/12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10018F-C3CD-974D-8F80-A6852EEB4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29926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283D1C-85CD-BB4D-9500-B5B1BCD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16287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49A04F-8139-FD47-841F-008F88E7BFF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E5759-C3A4-D145-8F3F-C7E12140BA8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7EB77C-B6F4-5542-B1AF-A3748C6AECA2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0A94C4-6F13-494B-937C-E1B808DE728C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43D0F7-AF0E-B841-AD07-1C7B45C54222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0A94C4-6F13-494B-937C-E1B808DE728C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0AE0-ADCF-2545-87E5-2F1C009B26F5}" type="slidenum">
              <a:rPr lang="en-US"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pPr/>
              <a:t>45</a:t>
            </a:fld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0AE0-ADCF-2545-87E5-2F1C009B26F5}" type="slidenum">
              <a:rPr lang="en-US"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pPr/>
              <a:t>46</a:t>
            </a:fld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0AE0-ADCF-2545-87E5-2F1C009B26F5}" type="slidenum">
              <a:rPr lang="en-US"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pPr/>
              <a:t>47</a:t>
            </a:fld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10AE0-ADCF-2545-87E5-2F1C009B26F5}" type="slidenum">
              <a:rPr lang="en-US">
                <a:latin typeface="Times New Roman" pitchFamily="29" charset="0"/>
                <a:ea typeface="ＭＳ Ｐゴシック" pitchFamily="29" charset="-128"/>
                <a:cs typeface="ＭＳ Ｐゴシック" pitchFamily="29" charset="-128"/>
              </a:rPr>
              <a:pPr/>
              <a:t>48</a:t>
            </a:fld>
            <a:endParaRPr lang="en-US">
              <a:latin typeface="Times New Roman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43D0F7-AF0E-B841-AD07-1C7B45C54222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49A04F-8139-FD47-841F-008F88E7BFF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4203C6-AC1E-C640-BD86-67218FE77355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49A04F-8139-FD47-841F-008F88E7BFFC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49A04F-8139-FD47-841F-008F88E7BFF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11D9BB-6857-AA44-AC22-B3CA821A51C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204B0-48D6-AD4F-A6DE-739A44E62207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204B0-48D6-AD4F-A6DE-739A44E62207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9204B0-48D6-AD4F-A6DE-739A44E62207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FE5759-C3A4-D145-8F3F-C7E12140BA8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DF88-E850-544F-858E-276B99444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879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3BE56-40CD-0947-9FCF-FCFA4D55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907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FF88-1AB4-1B41-9651-DCC45CEAE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8326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4267200"/>
            <a:ext cx="4724400" cy="1006475"/>
          </a:xfrm>
        </p:spPr>
        <p:txBody>
          <a:bodyPr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Trebuchet MS"/>
              </a:rPr>
              <a:t>NAYDO Conference--April 2012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fld id="{6457BE4A-CB03-0B46-9738-B452D834240E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0" y="5364163"/>
            <a:ext cx="4724400" cy="427037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4416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A740A1-94CD-F248-A442-ECECD2C0F29B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554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DF3A00-2719-7D4C-8FB0-017E102D9B65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06439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211388"/>
            <a:ext cx="35814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211388"/>
            <a:ext cx="35814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8D1921-310A-524C-B424-386DA3D55891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264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AF8EE5-FB71-994D-AA2E-13261F812A65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7456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08984B-B130-714E-9365-34FFA1EA5EEB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6138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90D4C-A6DF-5640-8546-C2D0C6EDEE2E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9815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B9A017-CE4B-D743-B666-113E5F4EE4F1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75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D668A-9AC8-234D-9EB9-1BB685E15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5558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D69E62-F7B6-074F-B8E0-003C19718BDD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3891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747E26-CFA4-174D-917B-85D10891ED54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3046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1066800"/>
            <a:ext cx="1962150" cy="42687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1066800"/>
            <a:ext cx="5735637" cy="42687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6E9E1A-32ED-3E41-B39B-691CE88B6269}" type="slidenum">
              <a:rPr lang="en-US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6891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48EE-E999-DF47-B1A2-D2770A16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59E3-97FA-8840-9B7B-1129ECF2E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9A10-28C9-5748-8E07-8D16888D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070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8109-E76C-814B-8773-AD9B70958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9022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1CDF-204B-2B41-85BC-6ACA9253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591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CA36-E8D9-5C4B-B6C7-238AAC601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5145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0101F-66A3-0440-97CE-CA72FCCEB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62099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6D07-D084-3948-9F11-F3445A61E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24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3AFEE-7E23-764F-95F8-2FCA6F32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644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NAYDO Conference--April 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DC6FBB-E273-4A40-889B-8B764ABA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1413" y="1066800"/>
            <a:ext cx="78501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211388"/>
            <a:ext cx="7315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09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98C8BF6-DB91-1348-90BF-7AD12F94D21B}" type="slidenum">
              <a:rPr lang="en-US" smtClean="0">
                <a:solidFill>
                  <a:srgbClr val="FFFFFF"/>
                </a:solidFill>
                <a:latin typeface="Trebuchet MS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02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3A4C0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4C0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A4C0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3A4C0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3A4C0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A4C0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A4C0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A4C0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A4C0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3A4C0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ncpg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7200" y="4038600"/>
            <a:ext cx="4724400" cy="1477328"/>
          </a:xfrm>
        </p:spPr>
        <p:txBody>
          <a:bodyPr/>
          <a:lstStyle/>
          <a:p>
            <a:r>
              <a:rPr lang="en-US" dirty="0" smtClean="0"/>
              <a:t>Launching and Building Your YMCA Endowment Part I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5791200"/>
            <a:ext cx="4724400" cy="837152"/>
          </a:xfrm>
        </p:spPr>
        <p:txBody>
          <a:bodyPr/>
          <a:lstStyle/>
          <a:p>
            <a:r>
              <a:rPr lang="en-US" dirty="0" smtClean="0"/>
              <a:t>2012 NAYDO Conference </a:t>
            </a:r>
          </a:p>
          <a:p>
            <a:r>
              <a:rPr lang="en-US" dirty="0" smtClean="0"/>
              <a:t>Pittsburgh, April 26, 2012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170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335587" cy="11430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334000" cy="3124200"/>
          </a:xfrm>
        </p:spPr>
        <p:txBody>
          <a:bodyPr/>
          <a:lstStyle/>
          <a:p>
            <a:r>
              <a:rPr lang="en-US" dirty="0" smtClean="0"/>
              <a:t>Board Commitment</a:t>
            </a:r>
          </a:p>
          <a:p>
            <a:r>
              <a:rPr lang="en-US" dirty="0" smtClean="0"/>
              <a:t>Policies</a:t>
            </a:r>
          </a:p>
          <a:p>
            <a:r>
              <a:rPr lang="en-US" dirty="0" smtClean="0"/>
              <a:t>Governance</a:t>
            </a:r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10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480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850187" cy="762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29" charset="-128"/>
              </a:rPr>
              <a:t>Building Board Commitment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7315200" cy="3354388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9" charset="-128"/>
              </a:rPr>
              <a:t>Begin by educating/informing</a:t>
            </a:r>
          </a:p>
          <a:p>
            <a:pPr lvl="1" eaLnBrk="1" hangingPunct="1"/>
            <a:r>
              <a:rPr lang="en-US" dirty="0"/>
              <a:t>Distribute literature</a:t>
            </a:r>
          </a:p>
          <a:p>
            <a:pPr lvl="1" eaLnBrk="1" hangingPunct="1"/>
            <a:r>
              <a:rPr lang="en-US" dirty="0"/>
              <a:t>Invite speakers to board meetings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Identify board </a:t>
            </a:r>
            <a:r>
              <a:rPr lang="ja-JP" altLang="en-US" dirty="0">
                <a:ea typeface="ＭＳ Ｐゴシック" pitchFamily="29" charset="-128"/>
              </a:rPr>
              <a:t>“</a:t>
            </a:r>
            <a:r>
              <a:rPr lang="en-US" altLang="ja-JP" dirty="0">
                <a:ea typeface="ＭＳ Ｐゴシック" pitchFamily="29" charset="-128"/>
              </a:rPr>
              <a:t>champions</a:t>
            </a:r>
            <a:r>
              <a:rPr lang="ja-JP" altLang="en-US" dirty="0">
                <a:ea typeface="ＭＳ Ｐゴシック" pitchFamily="29" charset="-128"/>
              </a:rPr>
              <a:t>”</a:t>
            </a:r>
            <a:endParaRPr lang="en-US" altLang="ja-JP" dirty="0">
              <a:ea typeface="ＭＳ Ｐゴシック" pitchFamily="29" charset="-128"/>
            </a:endParaRP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Draft &amp; adopt a resolution to build endowment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Create endowment planning </a:t>
            </a:r>
            <a:r>
              <a:rPr lang="en-US" dirty="0" err="1">
                <a:ea typeface="ＭＳ Ｐゴシック" pitchFamily="29" charset="-128"/>
              </a:rPr>
              <a:t>committee(s</a:t>
            </a:r>
            <a:r>
              <a:rPr lang="en-US" dirty="0">
                <a:ea typeface="ＭＳ Ｐゴシック" pitchFamily="29" charset="-128"/>
              </a:rPr>
              <a:t>)</a:t>
            </a:r>
          </a:p>
          <a:p>
            <a:pPr lvl="1" eaLnBrk="1" hangingPunct="1"/>
            <a:r>
              <a:rPr lang="en-US" dirty="0"/>
              <a:t>Conduct an assessment, if appropriate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11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850187" cy="8382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29" charset="-128"/>
              </a:rPr>
              <a:t>What Policies Need to be in Place?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9" charset="-128"/>
              </a:rPr>
              <a:t>Gift Acceptance</a:t>
            </a:r>
          </a:p>
          <a:p>
            <a:pPr lvl="1" eaLnBrk="1" hangingPunct="1"/>
            <a:r>
              <a:rPr lang="en-US" dirty="0"/>
              <a:t>See National Committee on Planned Giving Guidelines at </a:t>
            </a:r>
            <a:r>
              <a:rPr lang="en-US" dirty="0">
                <a:hlinkClick r:id="rId2"/>
              </a:rPr>
              <a:t>www.ncpg.org</a:t>
            </a:r>
            <a:endParaRPr lang="en-US" dirty="0"/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Investment Policy</a:t>
            </a:r>
          </a:p>
          <a:p>
            <a:pPr lvl="1" eaLnBrk="1" hangingPunct="1"/>
            <a:r>
              <a:rPr lang="en-US" dirty="0"/>
              <a:t>Consult with</a:t>
            </a:r>
            <a:r>
              <a:rPr lang="en-US" dirty="0" smtClean="0"/>
              <a:t> YMCA-USA or local </a:t>
            </a:r>
            <a:r>
              <a:rPr lang="en-US" dirty="0"/>
              <a:t>community </a:t>
            </a:r>
            <a:r>
              <a:rPr lang="en-US" dirty="0" smtClean="0"/>
              <a:t>foundation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Spending Policy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Recommend </a:t>
            </a:r>
            <a:r>
              <a:rPr lang="ja-JP" altLang="en-US" dirty="0"/>
              <a:t>“</a:t>
            </a:r>
            <a:r>
              <a:rPr lang="en-US" altLang="ja-JP" dirty="0"/>
              <a:t>total return</a:t>
            </a:r>
            <a:r>
              <a:rPr lang="ja-JP" altLang="en-US" dirty="0"/>
              <a:t>”</a:t>
            </a:r>
            <a:r>
              <a:rPr lang="en-US" altLang="ja-JP" dirty="0"/>
              <a:t> of 4%</a:t>
            </a:r>
            <a:r>
              <a:rPr lang="en-US" altLang="ja-JP" dirty="0" smtClean="0"/>
              <a:t>-5% </a:t>
            </a:r>
          </a:p>
          <a:p>
            <a:pPr lvl="1">
              <a:spcAft>
                <a:spcPts val="1200"/>
              </a:spcAft>
              <a:buNone/>
            </a:pPr>
            <a:r>
              <a:rPr lang="en-US" altLang="ja-JP" dirty="0" smtClean="0"/>
              <a:t>(</a:t>
            </a:r>
            <a:r>
              <a:rPr lang="en-US" sz="1800" dirty="0" smtClean="0">
                <a:solidFill>
                  <a:srgbClr val="3A4B00"/>
                </a:solidFill>
                <a:latin typeface="Trebuchet MS" charset="0"/>
              </a:rPr>
              <a:t>Share policies with investment managers, interested prospective donors, and legal and financial advisors.)</a:t>
            </a:r>
          </a:p>
          <a:p>
            <a:pPr lvl="1" eaLnBrk="1" hangingPunct="1"/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12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77200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What Documents and Procedures are Needed?</a:t>
            </a:r>
            <a:endParaRPr lang="en-US" sz="5400" b="1" baseline="30000" dirty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924800" cy="322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dirty="0" smtClean="0">
                <a:solidFill>
                  <a:srgbClr val="3A4B00"/>
                </a:solidFill>
                <a:latin typeface="Trebuchet MS" charset="0"/>
              </a:rPr>
              <a:t>Sample gift agreements</a:t>
            </a:r>
            <a:endParaRPr lang="en-US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1200"/>
              </a:spcAft>
            </a:pPr>
            <a:r>
              <a:rPr lang="en-US" sz="1800" dirty="0" smtClean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dirty="0" smtClean="0">
                <a:solidFill>
                  <a:srgbClr val="3A4B00"/>
                </a:solidFill>
                <a:latin typeface="Trebuchet MS" charset="0"/>
              </a:rPr>
              <a:t>Content index for donor files</a:t>
            </a:r>
          </a:p>
          <a:p>
            <a:pPr lvl="1">
              <a:spcAft>
                <a:spcPts val="1200"/>
              </a:spcAft>
            </a:pPr>
            <a:r>
              <a:rPr lang="en-US" sz="18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dirty="0" smtClean="0">
                <a:solidFill>
                  <a:srgbClr val="3A4B00"/>
                </a:solidFill>
                <a:latin typeface="Trebuchet MS" charset="0"/>
              </a:rPr>
              <a:t>Gift administration procedures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3A4B00"/>
                </a:solidFill>
                <a:latin typeface="Trebuchet MS" charset="0"/>
              </a:rPr>
              <a:t> Recognition and stewardship guidelines</a:t>
            </a:r>
          </a:p>
          <a:p>
            <a:pPr lvl="1"/>
            <a:endParaRPr lang="en-US" dirty="0">
              <a:solidFill>
                <a:srgbClr val="3A4B00"/>
              </a:solidFill>
              <a:latin typeface="Trebuchet MS" charset="0"/>
            </a:endParaRPr>
          </a:p>
          <a:p>
            <a:pPr marL="0" lvl="1"/>
            <a:r>
              <a:rPr lang="en-US" sz="1800" dirty="0" smtClean="0">
                <a:solidFill>
                  <a:srgbClr val="3A4B00"/>
                </a:solidFill>
                <a:latin typeface="Trebuchet MS" charset="0"/>
              </a:rPr>
              <a:t>	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13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86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850187" cy="17526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a typeface="ＭＳ Ｐゴシック" pitchFamily="29" charset="-128"/>
              </a:rPr>
              <a:t>Policy </a:t>
            </a:r>
            <a:r>
              <a:rPr lang="en-US" altLang="ja-JP" sz="3600" b="1" dirty="0" smtClean="0">
                <a:ea typeface="ＭＳ Ｐゴシック" pitchFamily="29" charset="-128"/>
              </a:rPr>
              <a:t>Recommendations</a:t>
            </a:r>
            <a:endParaRPr lang="en-US" sz="3600" b="1" dirty="0">
              <a:ea typeface="ＭＳ Ｐゴシック" pitchFamily="29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315200" cy="35829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29" charset="-128"/>
              </a:rPr>
              <a:t>Set a diverse and balanced investment policy (neither too conservative nor too aggressive).</a:t>
            </a:r>
          </a:p>
          <a:p>
            <a:pPr eaLnBrk="1" hangingPunct="1"/>
            <a:r>
              <a:rPr lang="en-US" dirty="0" smtClean="0">
                <a:ea typeface="ＭＳ Ｐゴシック" pitchFamily="29" charset="-128"/>
              </a:rPr>
              <a:t>Establish realistic long-term investment expectations (neither too high nor too low).</a:t>
            </a:r>
          </a:p>
          <a:p>
            <a:pPr eaLnBrk="1" hangingPunct="1"/>
            <a:r>
              <a:rPr lang="en-US" dirty="0" smtClean="0">
                <a:ea typeface="ＭＳ Ｐゴシック" pitchFamily="29" charset="-128"/>
              </a:rPr>
              <a:t>Set reasonable draw percentages; use the draw for important and visible purposes; don’t defer draw altogether.</a:t>
            </a:r>
          </a:p>
          <a:p>
            <a:pPr eaLnBrk="1" hangingPunct="1"/>
            <a:r>
              <a:rPr lang="en-US" dirty="0" smtClean="0">
                <a:ea typeface="ＭＳ Ｐゴシック" pitchFamily="29" charset="-128"/>
              </a:rPr>
              <a:t>Don’t</a:t>
            </a:r>
            <a:r>
              <a:rPr lang="en-US" altLang="ja-JP" dirty="0" smtClean="0">
                <a:ea typeface="ＭＳ Ｐゴシック" pitchFamily="29" charset="-128"/>
              </a:rPr>
              <a:t> </a:t>
            </a:r>
            <a:r>
              <a:rPr lang="en-US" altLang="ja-JP" dirty="0">
                <a:ea typeface="ＭＳ Ｐゴシック" pitchFamily="29" charset="-128"/>
              </a:rPr>
              <a:t>allow donors to negotiate investment </a:t>
            </a:r>
            <a:r>
              <a:rPr lang="en-US" altLang="ja-JP" dirty="0" smtClean="0">
                <a:ea typeface="ＭＳ Ｐゴシック" pitchFamily="29" charset="-128"/>
              </a:rPr>
              <a:t>strategies.</a:t>
            </a:r>
            <a:br>
              <a:rPr lang="en-US" altLang="ja-JP" dirty="0" smtClean="0">
                <a:ea typeface="ＭＳ Ｐゴシック" pitchFamily="29" charset="-128"/>
              </a:rPr>
            </a:br>
            <a:endParaRPr lang="en-US" altLang="ja-JP" dirty="0">
              <a:ea typeface="ＭＳ Ｐゴシック" pitchFamily="29" charset="-128"/>
            </a:endParaRPr>
          </a:p>
          <a:p>
            <a:pPr eaLnBrk="1" hangingPunct="1"/>
            <a:endParaRPr lang="en-US" dirty="0">
              <a:ea typeface="ＭＳ Ｐゴシック" pitchFamily="29" charset="-128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14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850187" cy="8382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29" charset="-128"/>
              </a:rPr>
              <a:t>Typical</a:t>
            </a:r>
            <a:r>
              <a:rPr lang="en-US" sz="3600" b="1" dirty="0" smtClean="0">
                <a:ea typeface="ＭＳ Ｐゴシック" pitchFamily="29" charset="-128"/>
              </a:rPr>
              <a:t> Endowment Governance</a:t>
            </a:r>
            <a:endParaRPr lang="en-US" sz="3600" b="1" dirty="0">
              <a:ea typeface="ＭＳ Ｐゴシック" pitchFamily="29" charset="-128"/>
            </a:endParaRPr>
          </a:p>
        </p:txBody>
      </p:sp>
      <p:pic>
        <p:nvPicPr>
          <p:cNvPr id="30723" name="Picture 3" descr="pg &amp; endow res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8839200" cy="4343400"/>
          </a:xfrm>
          <a:noFill/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2800" y="4953000"/>
            <a:ext cx="137160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aseline="0"/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15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335587" cy="1143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334000" cy="3124200"/>
          </a:xfrm>
        </p:spPr>
        <p:txBody>
          <a:bodyPr/>
          <a:lstStyle/>
          <a:p>
            <a:r>
              <a:rPr lang="en-US" dirty="0" smtClean="0"/>
              <a:t>Case for Support</a:t>
            </a:r>
          </a:p>
          <a:p>
            <a:r>
              <a:rPr lang="en-US" dirty="0" smtClean="0"/>
              <a:t>Endowment “Products”</a:t>
            </a:r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16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1336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850187" cy="685800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ea typeface="ＭＳ Ｐゴシック" pitchFamily="29" charset="-128"/>
              </a:rPr>
              <a:t>Defining </a:t>
            </a:r>
            <a:r>
              <a:rPr lang="en-US" sz="3600" b="1" dirty="0">
                <a:ea typeface="ＭＳ Ｐゴシック" pitchFamily="29" charset="-128"/>
              </a:rPr>
              <a:t>a Case for Endowment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29" charset="-128"/>
              </a:rPr>
              <a:t>Why should donors make a long-term investment in </a:t>
            </a:r>
            <a:r>
              <a:rPr lang="en-US" sz="2400" dirty="0" smtClean="0">
                <a:ea typeface="ＭＳ Ｐゴシック" pitchFamily="29" charset="-128"/>
              </a:rPr>
              <a:t>your YMCA?</a:t>
            </a:r>
            <a:endParaRPr lang="en-US" sz="2400" dirty="0">
              <a:ea typeface="ＭＳ Ｐゴシック" pitchFamily="29" charset="-128"/>
            </a:endParaRPr>
          </a:p>
          <a:p>
            <a:pPr lvl="1" eaLnBrk="1" hangingPunct="1"/>
            <a:r>
              <a:rPr lang="en-US" sz="2000" dirty="0"/>
              <a:t>How will their gift change lives/save lives in perpetuity?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What options does a donor have?</a:t>
            </a:r>
          </a:p>
          <a:p>
            <a:pPr lvl="1" eaLnBrk="1" hangingPunct="1"/>
            <a:r>
              <a:rPr lang="en-US" sz="2000" dirty="0"/>
              <a:t>Legacy Society </a:t>
            </a:r>
            <a:r>
              <a:rPr lang="en-US" sz="2000" dirty="0" smtClean="0"/>
              <a:t>membership</a:t>
            </a:r>
            <a:endParaRPr lang="en-US" sz="2000" dirty="0"/>
          </a:p>
          <a:p>
            <a:pPr lvl="1" eaLnBrk="1" hangingPunct="1"/>
            <a:r>
              <a:rPr lang="en-US" sz="2000" dirty="0"/>
              <a:t>Unrestricted gifts of any amount</a:t>
            </a:r>
          </a:p>
          <a:p>
            <a:pPr lvl="1" eaLnBrk="1" hangingPunct="1"/>
            <a:r>
              <a:rPr lang="ja-JP" altLang="en-US" sz="2000" dirty="0"/>
              <a:t>“</a:t>
            </a:r>
            <a:r>
              <a:rPr lang="en-US" altLang="ja-JP" sz="2000" dirty="0"/>
              <a:t>Field of Interest</a:t>
            </a:r>
            <a:r>
              <a:rPr lang="ja-JP" altLang="en-US" sz="2000" dirty="0"/>
              <a:t>”</a:t>
            </a:r>
            <a:r>
              <a:rPr lang="en-US" altLang="ja-JP" sz="2000" dirty="0"/>
              <a:t> funds (e.g., scholarships, programs)</a:t>
            </a:r>
            <a:endParaRPr lang="en-US" altLang="ja-JP" sz="2000" dirty="0" smtClean="0"/>
          </a:p>
          <a:p>
            <a:pPr lvl="1" eaLnBrk="1" hangingPunct="1"/>
            <a:r>
              <a:rPr lang="en-US" sz="2000" dirty="0" smtClean="0"/>
              <a:t>Designated </a:t>
            </a:r>
            <a:r>
              <a:rPr lang="en-US" sz="2000" dirty="0"/>
              <a:t>funds (</a:t>
            </a:r>
            <a:r>
              <a:rPr lang="en-US" sz="2000" dirty="0" smtClean="0"/>
              <a:t>$50,000 </a:t>
            </a:r>
            <a:r>
              <a:rPr lang="en-US" sz="2000" dirty="0"/>
              <a:t>or more)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How will your organization be a good steward of the endowment?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17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29" charset="-128"/>
              </a:rPr>
              <a:t>Ways to Build Endowment</a:t>
            </a:r>
          </a:p>
        </p:txBody>
      </p:sp>
      <p:sp>
        <p:nvSpPr>
          <p:cNvPr id="32771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29" charset="-128"/>
              </a:rPr>
              <a:t>Sustained planned giving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Legacy Society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A focused campaign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A component of a capital campaign</a:t>
            </a:r>
          </a:p>
          <a:p>
            <a:pPr eaLnBrk="1" hangingPunct="1"/>
            <a:r>
              <a:rPr lang="en-US" dirty="0">
                <a:ea typeface="ＭＳ Ｐゴシック" pitchFamily="29" charset="-128"/>
              </a:rPr>
              <a:t>Set aside proceeds from an event or activity</a:t>
            </a:r>
          </a:p>
          <a:p>
            <a:pPr eaLnBrk="1" hangingPunct="1"/>
            <a:r>
              <a:rPr lang="en-US" dirty="0" smtClean="0">
                <a:ea typeface="ＭＳ Ｐゴシック" pitchFamily="29" charset="-128"/>
              </a:rPr>
              <a:t>Luck/windfall gifts</a:t>
            </a:r>
          </a:p>
          <a:p>
            <a:pPr eaLnBrk="1" hangingPunct="1"/>
            <a:endParaRPr lang="en-US" dirty="0">
              <a:ea typeface="ＭＳ Ｐゴシック" pitchFamily="29" charset="-128"/>
            </a:endParaRP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600200" y="1524000"/>
            <a:ext cx="57912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aseline="30000" dirty="0" smtClean="0">
                <a:solidFill>
                  <a:srgbClr val="3A4B00"/>
                </a:solidFill>
                <a:latin typeface="Trebuchet MS" charset="0"/>
              </a:rPr>
              <a:t>Types of Gifts</a:t>
            </a:r>
            <a:endParaRPr lang="en-US" sz="5400" baseline="30000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705600" cy="500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3600" b="1" baseline="30000" dirty="0" smtClean="0">
                <a:solidFill>
                  <a:srgbClr val="3A4B00"/>
                </a:solidFill>
                <a:latin typeface="Trebuchet MS" charset="0"/>
              </a:rPr>
              <a:t>Current gifts</a:t>
            </a:r>
            <a:endParaRPr lang="en-US" sz="3600" b="1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Cash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Stocks and bonds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Real estate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Personal property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Bargain sale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Charitable lead trust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19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91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54483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6688" indent="-166688">
              <a:spcAft>
                <a:spcPts val="900"/>
              </a:spcAft>
              <a:buFont typeface="Times" pitchFamily="29" charset="0"/>
              <a:buNone/>
            </a:pPr>
            <a:r>
              <a:rPr lang="en-US" sz="2800" dirty="0" smtClean="0">
                <a:solidFill>
                  <a:srgbClr val="3A4B00"/>
                </a:solidFill>
                <a:latin typeface="Trebuchet MS" pitchFamily="29" charset="0"/>
              </a:rPr>
              <a:t>Agenda for Part I:</a:t>
            </a:r>
            <a:endParaRPr lang="en-US" sz="2800" dirty="0">
              <a:solidFill>
                <a:srgbClr val="3A4B00"/>
              </a:solidFill>
              <a:latin typeface="Trebuchet MS" pitchFamily="29" charset="0"/>
            </a:endParaRPr>
          </a:p>
          <a:p>
            <a:pPr marL="166688" indent="-166688">
              <a:spcAft>
                <a:spcPts val="900"/>
              </a:spcAft>
              <a:buFont typeface="Times" pitchFamily="29" charset="0"/>
              <a:buNone/>
            </a:pP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• Endowment, planned giving, and elements of successful endowment building</a:t>
            </a:r>
          </a:p>
          <a:p>
            <a:pPr marL="568325" indent="-166688">
              <a:spcAft>
                <a:spcPts val="900"/>
              </a:spcAft>
              <a:buFont typeface="Times" pitchFamily="29" charset="0"/>
              <a:buNone/>
            </a:pP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• Step 1: Board commitment, policies and governance</a:t>
            </a:r>
          </a:p>
          <a:p>
            <a:pPr marL="568325" indent="-166688">
              <a:spcAft>
                <a:spcPts val="900"/>
              </a:spcAft>
              <a:buFont typeface="Times" pitchFamily="29" charset="0"/>
              <a:buNone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•</a:t>
            </a: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 Step 2: Case for support and endowment “products”</a:t>
            </a:r>
          </a:p>
          <a:p>
            <a:pPr marL="568325" indent="-166688">
              <a:spcAft>
                <a:spcPts val="900"/>
              </a:spcAft>
              <a:buFont typeface="Times" pitchFamily="29" charset="0"/>
              <a:buNone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•</a:t>
            </a: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 Step 3: Identify, cultivate, and invite prospective donors and other audiences</a:t>
            </a:r>
          </a:p>
          <a:p>
            <a:pPr marL="568325" indent="-166688">
              <a:spcAft>
                <a:spcPts val="900"/>
              </a:spcAft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•</a:t>
            </a: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 Step 4: Monitor and measure</a:t>
            </a:r>
          </a:p>
          <a:p>
            <a:pPr marL="166688" indent="-166688"/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• Questions and wrap-up</a:t>
            </a:r>
          </a:p>
          <a:p>
            <a:pPr marL="166688" indent="-166688"/>
            <a:endParaRPr lang="en-US" sz="2000" dirty="0" smtClean="0">
              <a:solidFill>
                <a:srgbClr val="3A4B00"/>
              </a:solidFill>
              <a:latin typeface="Trebuchet MS" pitchFamily="29" charset="0"/>
            </a:endParaRPr>
          </a:p>
          <a:p>
            <a:pPr marL="166688" indent="-166688"/>
            <a:r>
              <a:rPr lang="en-US" sz="2800" dirty="0" smtClean="0">
                <a:solidFill>
                  <a:srgbClr val="3A4B00"/>
                </a:solidFill>
                <a:latin typeface="Trebuchet MS" pitchFamily="29" charset="0"/>
              </a:rPr>
              <a:t>Agenda for Part II: Endowment Building Clinic</a:t>
            </a:r>
            <a:endParaRPr lang="en-US" sz="2000" dirty="0">
              <a:latin typeface="Trebuchet MS" pitchFamily="29" charset="0"/>
            </a:endParaRPr>
          </a:p>
        </p:txBody>
      </p:sp>
      <p:sp>
        <p:nvSpPr>
          <p:cNvPr id="3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19995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609600" y="1549400"/>
            <a:ext cx="75438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aseline="30000" dirty="0" smtClean="0">
                <a:solidFill>
                  <a:srgbClr val="3A4B00"/>
                </a:solidFill>
                <a:latin typeface="Trebuchet MS" charset="0"/>
              </a:rPr>
              <a:t>Types of Gifts</a:t>
            </a:r>
            <a:endParaRPr lang="en-US" sz="5400" baseline="30000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705600" cy="42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3600" b="1" baseline="30000" dirty="0" smtClean="0">
                <a:solidFill>
                  <a:srgbClr val="3A4B00"/>
                </a:solidFill>
                <a:latin typeface="Trebuchet MS" charset="0"/>
              </a:rPr>
              <a:t>Deferred gifts</a:t>
            </a:r>
            <a:endParaRPr lang="en-US" sz="3600" b="1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Bequest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   (specific, percentage, residuary, contingent)  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Life insurance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Retirement assets</a:t>
            </a: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20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47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51816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aseline="30000" dirty="0" smtClean="0">
                <a:solidFill>
                  <a:srgbClr val="3A4B00"/>
                </a:solidFill>
                <a:latin typeface="Trebuchet MS" charset="0"/>
              </a:rPr>
              <a:t>Types of Gifts</a:t>
            </a:r>
            <a:endParaRPr lang="en-US" sz="5400" baseline="30000" dirty="0"/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705600" cy="39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3600" b="1" baseline="30000" dirty="0" smtClean="0">
                <a:solidFill>
                  <a:srgbClr val="3A4B00"/>
                </a:solidFill>
                <a:latin typeface="Trebuchet MS" charset="0"/>
              </a:rPr>
              <a:t>Split interest gifts</a:t>
            </a: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Charitable gift annuities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Charitable remainder trusts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 Retained interest in real estate</a:t>
            </a: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21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34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762000"/>
            <a:ext cx="7850187" cy="14478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29" charset="-128"/>
              </a:rPr>
              <a:t>Typical Planned Giving Society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Name: meaningful to constituents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Membership 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Current gift of $5,000+ to endowment  --or--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Notification of </a:t>
            </a:r>
            <a:r>
              <a:rPr lang="en-US" sz="2000" dirty="0"/>
              <a:t>a planned gift</a:t>
            </a:r>
          </a:p>
          <a:p>
            <a:pPr lvl="1" eaLnBrk="1" hangingPunct="1">
              <a:lnSpc>
                <a:spcPct val="90000"/>
              </a:lnSpc>
              <a:buFont typeface="Wingdings" pitchFamily="29" charset="2"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Recognition/Benefits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Annual event, memento, recognition</a:t>
            </a:r>
            <a:r>
              <a:rPr lang="en-US" sz="2000" dirty="0" smtClean="0"/>
              <a:t> at facility and </a:t>
            </a:r>
            <a:r>
              <a:rPr lang="en-US" sz="2000" dirty="0"/>
              <a:t>in print materials, special invitations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$10,000+ </a:t>
            </a:r>
            <a:r>
              <a:rPr lang="en-US" sz="2000" dirty="0"/>
              <a:t>for a named fund (unrestricted or field-of-interest)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$50,000 </a:t>
            </a:r>
            <a:r>
              <a:rPr lang="en-US" sz="2000" dirty="0"/>
              <a:t>for a named fund with a donor-designated purpose</a:t>
            </a:r>
          </a:p>
          <a:p>
            <a:pPr lvl="1" eaLnBrk="1" hangingPunct="1">
              <a:lnSpc>
                <a:spcPct val="90000"/>
              </a:lnSpc>
              <a:buFont typeface="Wingdings" pitchFamily="29" charset="2"/>
              <a:buNone/>
            </a:pPr>
            <a:endParaRPr lang="en-US" sz="20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22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335587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3340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Identify, Cultivate, and Invite Prospective Donors and Other Audiences</a:t>
            </a:r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23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644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1534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Endowment giving: process</a:t>
            </a:r>
            <a:endParaRPr lang="en-US" sz="5400" b="1" baseline="30000" dirty="0"/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 rot="1424152">
            <a:off x="2706668" y="2362431"/>
            <a:ext cx="523875" cy="685800"/>
          </a:xfrm>
          <a:prstGeom prst="upArrow">
            <a:avLst>
              <a:gd name="adj1" fmla="val 50000"/>
              <a:gd name="adj2" fmla="val 32727"/>
            </a:avLst>
          </a:prstGeom>
          <a:solidFill>
            <a:srgbClr val="72BFC5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164005">
            <a:off x="3555999" y="4733012"/>
            <a:ext cx="1052512" cy="485775"/>
          </a:xfrm>
          <a:prstGeom prst="leftArrow">
            <a:avLst>
              <a:gd name="adj1" fmla="val 50000"/>
              <a:gd name="adj2" fmla="val 54167"/>
            </a:avLst>
          </a:prstGeom>
          <a:solidFill>
            <a:srgbClr val="72BF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auto">
          <a:xfrm rot="6814384">
            <a:off x="5644687" y="3425868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72BF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1202035">
            <a:off x="4886574" y="1457573"/>
            <a:ext cx="609600" cy="609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7"/>
          <p:cNvGrpSpPr>
            <a:grpSpLocks noChangeAspect="1"/>
          </p:cNvGrpSpPr>
          <p:nvPr/>
        </p:nvGrpSpPr>
        <p:grpSpPr bwMode="auto">
          <a:xfrm>
            <a:off x="2590800" y="1219201"/>
            <a:ext cx="3946525" cy="4038599"/>
            <a:chOff x="2952" y="1222"/>
            <a:chExt cx="2486" cy="2518"/>
          </a:xfrm>
          <a:solidFill>
            <a:schemeClr val="accent1">
              <a:lumMod val="75000"/>
            </a:schemeClr>
          </a:solidFill>
        </p:grpSpPr>
        <p:sp>
          <p:nvSpPr>
            <p:cNvPr id="23" name="_s227337"/>
            <p:cNvSpPr>
              <a:spLocks noChangeArrowheads="1" noTextEdit="1"/>
            </p:cNvSpPr>
            <p:nvPr/>
          </p:nvSpPr>
          <p:spPr bwMode="auto">
            <a:xfrm>
              <a:off x="2952" y="1296"/>
              <a:ext cx="2426" cy="2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-1"/>
                    <a:pt x="10800" y="-1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_s227338"/>
            <p:cNvSpPr>
              <a:spLocks noChangeArrowheads="1" noTextEdit="1"/>
            </p:cNvSpPr>
            <p:nvPr/>
          </p:nvSpPr>
          <p:spPr bwMode="auto">
            <a:xfrm rot="5400000">
              <a:off x="2987" y="1222"/>
              <a:ext cx="2426" cy="2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-1"/>
                    <a:pt x="10800" y="-1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_s227339"/>
            <p:cNvSpPr>
              <a:spLocks noChangeArrowheads="1" noTextEdit="1"/>
            </p:cNvSpPr>
            <p:nvPr/>
          </p:nvSpPr>
          <p:spPr bwMode="auto">
            <a:xfrm rot="10800000">
              <a:off x="3012" y="1314"/>
              <a:ext cx="2426" cy="2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-1"/>
                    <a:pt x="10800" y="-1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_s227340"/>
            <p:cNvSpPr>
              <a:spLocks noChangeArrowheads="1" noTextEdit="1"/>
            </p:cNvSpPr>
            <p:nvPr/>
          </p:nvSpPr>
          <p:spPr bwMode="auto">
            <a:xfrm rot="-5400000">
              <a:off x="2952" y="1296"/>
              <a:ext cx="2426" cy="24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7765" y="3289"/>
                  </a:moveTo>
                  <a:cubicBezTo>
                    <a:pt x="8729" y="2900"/>
                    <a:pt x="9760" y="2700"/>
                    <a:pt x="10799" y="2700"/>
                  </a:cubicBezTo>
                  <a:cubicBezTo>
                    <a:pt x="11839" y="2700"/>
                    <a:pt x="12870" y="2900"/>
                    <a:pt x="13834" y="3289"/>
                  </a:cubicBezTo>
                  <a:lnTo>
                    <a:pt x="14845" y="786"/>
                  </a:lnTo>
                  <a:cubicBezTo>
                    <a:pt x="13560" y="266"/>
                    <a:pt x="12186" y="-1"/>
                    <a:pt x="10800" y="-1"/>
                  </a:cubicBezTo>
                  <a:cubicBezTo>
                    <a:pt x="9413" y="-1"/>
                    <a:pt x="8039" y="266"/>
                    <a:pt x="6754" y="786"/>
                  </a:cubicBez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_s227341"/>
            <p:cNvSpPr>
              <a:spLocks noChangeArrowheads="1"/>
            </p:cNvSpPr>
            <p:nvPr/>
          </p:nvSpPr>
          <p:spPr bwMode="auto">
            <a:xfrm>
              <a:off x="4680" y="1440"/>
              <a:ext cx="62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1.</a:t>
              </a:r>
            </a:p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Identify</a:t>
              </a:r>
            </a:p>
          </p:txBody>
        </p:sp>
        <p:sp>
          <p:nvSpPr>
            <p:cNvPr id="28" name="_s227342"/>
            <p:cNvSpPr>
              <a:spLocks noChangeArrowheads="1"/>
            </p:cNvSpPr>
            <p:nvPr/>
          </p:nvSpPr>
          <p:spPr bwMode="auto">
            <a:xfrm>
              <a:off x="4640" y="2874"/>
              <a:ext cx="62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2. </a:t>
              </a:r>
            </a:p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Cultivate</a:t>
              </a:r>
            </a:p>
          </p:txBody>
        </p:sp>
        <p:sp>
          <p:nvSpPr>
            <p:cNvPr id="29" name="_s227343"/>
            <p:cNvSpPr>
              <a:spLocks noChangeArrowheads="1"/>
            </p:cNvSpPr>
            <p:nvPr/>
          </p:nvSpPr>
          <p:spPr bwMode="auto">
            <a:xfrm>
              <a:off x="3096" y="2832"/>
              <a:ext cx="622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3. </a:t>
              </a:r>
            </a:p>
            <a:p>
              <a:pPr algn="ctr"/>
              <a:r>
                <a:rPr lang="en-US" b="1" dirty="0">
                  <a:solidFill>
                    <a:srgbClr val="595959"/>
                  </a:solidFill>
                </a:rPr>
                <a:t>Solicit</a:t>
              </a:r>
            </a:p>
          </p:txBody>
        </p:sp>
        <p:sp>
          <p:nvSpPr>
            <p:cNvPr id="30" name="_s227344"/>
            <p:cNvSpPr>
              <a:spLocks noChangeArrowheads="1"/>
            </p:cNvSpPr>
            <p:nvPr/>
          </p:nvSpPr>
          <p:spPr bwMode="auto">
            <a:xfrm>
              <a:off x="3144" y="1440"/>
              <a:ext cx="91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4.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Steward</a:t>
              </a:r>
            </a:p>
          </p:txBody>
        </p:sp>
      </p:grpSp>
      <p:sp>
        <p:nvSpPr>
          <p:cNvPr id="32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24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31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509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81534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Endowment giving: identification</a:t>
            </a:r>
            <a:endParaRPr lang="en-US" sz="5400" b="1" baseline="30000" dirty="0"/>
          </a:p>
        </p:txBody>
      </p:sp>
      <p:sp>
        <p:nvSpPr>
          <p:cNvPr id="2" name="Rectangle 1"/>
          <p:cNvSpPr/>
          <p:nvPr/>
        </p:nvSpPr>
        <p:spPr>
          <a:xfrm>
            <a:off x="990600" y="1295400"/>
            <a:ext cx="70866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aseline="30000" dirty="0" smtClean="0">
                <a:solidFill>
                  <a:srgbClr val="3A4B00"/>
                </a:solidFill>
                <a:latin typeface="Trebuchet MS" charset="0"/>
              </a:rPr>
              <a:t>Who are the potential donors?</a:t>
            </a:r>
            <a:endParaRPr lang="en-US" sz="3600" baseline="30000" dirty="0">
              <a:solidFill>
                <a:srgbClr val="3A4B00"/>
              </a:solidFill>
              <a:latin typeface="Trebuchet MS" charset="0"/>
            </a:endParaRPr>
          </a:p>
          <a:p>
            <a:pPr lvl="2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Individuals, primarily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marL="1143000" lvl="2" indent="-228600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800" baseline="30000" dirty="0" smtClean="0">
                <a:solidFill>
                  <a:srgbClr val="3A4B00"/>
                </a:solidFill>
                <a:latin typeface="Trebuchet MS" charset="0"/>
              </a:rPr>
              <a:t>Corporations &amp; foundations, usually not but may support the endowment building program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1066800" y="2514600"/>
            <a:ext cx="2895600" cy="2895600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1485900" y="2933700"/>
            <a:ext cx="2057400" cy="2057400"/>
          </a:xfrm>
          <a:prstGeom prst="ellipse">
            <a:avLst/>
          </a:prstGeom>
          <a:solidFill>
            <a:schemeClr val="accent1">
              <a:alpha val="5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1885950" y="3333750"/>
            <a:ext cx="1257300" cy="1257300"/>
          </a:xfrm>
          <a:prstGeom prst="ellipse">
            <a:avLst/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2228850" y="3676650"/>
            <a:ext cx="571500" cy="571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8"/>
          <p:cNvSpPr>
            <a:spLocks noChangeShapeType="1"/>
          </p:cNvSpPr>
          <p:nvPr/>
        </p:nvSpPr>
        <p:spPr bwMode="auto">
          <a:xfrm flipH="1">
            <a:off x="2667000" y="5181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H="1">
            <a:off x="2514600" y="3962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H="1">
            <a:off x="2590800" y="43434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flipH="1">
            <a:off x="2590800" y="4800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3352800" y="3581400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-109" charset="-128"/>
                <a:cs typeface="+mn-cs"/>
              </a:rPr>
              <a:t>Current &amp; former board members</a:t>
            </a:r>
            <a:endParaRPr lang="en-US" sz="2400" dirty="0">
              <a:latin typeface="+mn-lt"/>
              <a:ea typeface="ＭＳ Ｐゴシック" pitchFamily="-109" charset="-128"/>
              <a:cs typeface="+mn-cs"/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3505200" y="3962400"/>
            <a:ext cx="2239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109" charset="-128"/>
                <a:cs typeface="+mn-cs"/>
              </a:rPr>
              <a:t>Current donors</a:t>
            </a:r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3581400" y="44196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109" charset="-128"/>
                <a:cs typeface="+mn-cs"/>
              </a:rPr>
              <a:t>Long-term </a:t>
            </a:r>
            <a:r>
              <a:rPr lang="en-US" sz="2400" dirty="0" smtClean="0">
                <a:latin typeface="+mn-lt"/>
                <a:ea typeface="ＭＳ Ｐゴシック" pitchFamily="-109" charset="-128"/>
                <a:cs typeface="+mn-cs"/>
              </a:rPr>
              <a:t>donors</a:t>
            </a:r>
            <a:r>
              <a:rPr lang="en-US" dirty="0" smtClean="0">
                <a:latin typeface="+mn-lt"/>
                <a:ea typeface="ＭＳ Ｐゴシック" pitchFamily="-109" charset="-128"/>
                <a:cs typeface="+mn-cs"/>
              </a:rPr>
              <a:t> and</a:t>
            </a:r>
            <a:r>
              <a:rPr lang="en-US" sz="2400" dirty="0" smtClean="0">
                <a:latin typeface="+mn-lt"/>
                <a:ea typeface="ＭＳ Ｐゴシック" pitchFamily="-109" charset="-128"/>
                <a:cs typeface="+mn-cs"/>
              </a:rPr>
              <a:t> volunteers</a:t>
            </a:r>
            <a:endParaRPr lang="en-US" sz="2400" dirty="0">
              <a:latin typeface="+mn-lt"/>
              <a:ea typeface="ＭＳ Ｐゴシック" pitchFamily="-109" charset="-128"/>
              <a:cs typeface="+mn-cs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886200" y="4800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109" charset="-128"/>
                <a:cs typeface="+mn-cs"/>
              </a:rPr>
              <a:t>New donors</a:t>
            </a:r>
          </a:p>
        </p:txBody>
      </p:sp>
      <p:sp>
        <p:nvSpPr>
          <p:cNvPr id="45" name="AutoShape 16"/>
          <p:cNvSpPr>
            <a:spLocks noChangeArrowheads="1"/>
          </p:cNvSpPr>
          <p:nvPr/>
        </p:nvSpPr>
        <p:spPr bwMode="auto">
          <a:xfrm>
            <a:off x="5867400" y="4953000"/>
            <a:ext cx="2895600" cy="914400"/>
          </a:xfrm>
          <a:prstGeom prst="wedgeRectCallout">
            <a:avLst>
              <a:gd name="adj1" fmla="val -60773"/>
              <a:gd name="adj2" fmla="val -21222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5791200" y="4953000"/>
            <a:ext cx="31242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dirty="0">
                <a:solidFill>
                  <a:schemeClr val="bg2"/>
                </a:solidFill>
              </a:rPr>
              <a:t>     </a:t>
            </a:r>
            <a:r>
              <a:rPr lang="en-US" sz="1700" dirty="0">
                <a:solidFill>
                  <a:srgbClr val="595959"/>
                </a:solidFill>
              </a:rPr>
              <a:t> a. linked to leaders</a:t>
            </a:r>
            <a:br>
              <a:rPr lang="en-US" sz="1700" dirty="0">
                <a:solidFill>
                  <a:srgbClr val="595959"/>
                </a:solidFill>
              </a:rPr>
            </a:br>
            <a:r>
              <a:rPr lang="en-US" sz="1700" dirty="0">
                <a:solidFill>
                  <a:srgbClr val="595959"/>
                </a:solidFill>
              </a:rPr>
              <a:t>b. served by organization</a:t>
            </a:r>
            <a:br>
              <a:rPr lang="en-US" sz="1700" dirty="0">
                <a:solidFill>
                  <a:srgbClr val="595959"/>
                </a:solidFill>
              </a:rPr>
            </a:br>
            <a:r>
              <a:rPr lang="en-US" sz="1700" dirty="0">
                <a:solidFill>
                  <a:srgbClr val="595959"/>
                </a:solidFill>
              </a:rPr>
              <a:t>c. give to similar causes</a:t>
            </a:r>
          </a:p>
        </p:txBody>
      </p:sp>
      <p:sp>
        <p:nvSpPr>
          <p:cNvPr id="21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25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22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024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382000" cy="8382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29" charset="-128"/>
              </a:rPr>
              <a:t>Understanding Endowment Donors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29" charset="-128"/>
              </a:rPr>
              <a:t>Why they give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Passion for the mission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Shared values/beliefs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Desire </a:t>
            </a:r>
            <a:r>
              <a:rPr lang="en-US" sz="2000" dirty="0"/>
              <a:t>to make a difference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Give something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Leave a legacy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Confidence in the organization/solicitor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Dedication to a specific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Recognition in perpetuity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Tax, financial advantages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581400" cy="373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ea typeface="ＭＳ Ｐゴシック" pitchFamily="29" charset="-128"/>
              </a:rPr>
              <a:t>Why they </a:t>
            </a:r>
            <a:r>
              <a:rPr lang="en-US" sz="2400" b="1" dirty="0" smtClean="0">
                <a:ea typeface="ＭＳ Ｐゴシック" pitchFamily="29" charset="-128"/>
              </a:rPr>
              <a:t>don’t</a:t>
            </a:r>
            <a:r>
              <a:rPr lang="en-US" altLang="ja-JP" sz="2400" b="1" dirty="0" smtClean="0">
                <a:ea typeface="ＭＳ Ｐゴシック" pitchFamily="29" charset="-128"/>
              </a:rPr>
              <a:t> </a:t>
            </a:r>
            <a:r>
              <a:rPr lang="en-US" altLang="ja-JP" sz="2400" b="1" dirty="0">
                <a:ea typeface="ＭＳ Ｐゴシック" pitchFamily="29" charset="-128"/>
              </a:rPr>
              <a:t>give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They were never asked (or asked in the wrong way)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Lack of follow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Insufficient passion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Lack of confidence in the organization or its leaders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Financial insecurity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26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850187" cy="9906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29" charset="-128"/>
              </a:rPr>
              <a:t>Endowment </a:t>
            </a:r>
            <a:r>
              <a:rPr lang="en-US" b="1" dirty="0" smtClean="0">
                <a:ea typeface="ＭＳ Ｐゴシック" pitchFamily="29" charset="-128"/>
              </a:rPr>
              <a:t>Action Program</a:t>
            </a:r>
            <a:endParaRPr lang="en-US" b="1" dirty="0">
              <a:ea typeface="ＭＳ Ｐゴシック" pitchFamily="29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315200" cy="3659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Identify Prospects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 dirty="0"/>
              <a:t>“</a:t>
            </a:r>
            <a:r>
              <a:rPr lang="en-US" altLang="ja-JP" sz="2000" dirty="0"/>
              <a:t>Check box</a:t>
            </a:r>
            <a:r>
              <a:rPr lang="ja-JP" altLang="en-US" sz="2000" dirty="0"/>
              <a:t>”</a:t>
            </a:r>
            <a:r>
              <a:rPr lang="en-US" altLang="ja-JP" sz="2000" dirty="0"/>
              <a:t> on all reply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Data mining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Professional advisors committee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Legacy events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Cultivate and Educate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Legacy events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Publications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Web site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29" charset="-128"/>
              </a:rPr>
              <a:t>Invitation/Solicitation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Follow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Benefits &amp; recognition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27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914400" y="609600"/>
            <a:ext cx="75438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Endowment giving: solicitation</a:t>
            </a:r>
            <a:endParaRPr lang="en-US" sz="5400" b="1" baseline="300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27432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3600" baseline="30000" dirty="0">
                <a:solidFill>
                  <a:srgbClr val="3A4B00"/>
                </a:solidFill>
                <a:latin typeface="Trebuchet MS" charset="0"/>
              </a:rPr>
              <a:t>The 4 W’s:</a:t>
            </a:r>
          </a:p>
          <a:p>
            <a:pPr lvl="2">
              <a:spcAft>
                <a:spcPts val="600"/>
              </a:spcAft>
            </a:pPr>
            <a:r>
              <a:rPr lang="en-US" sz="3200" b="1" dirty="0">
                <a:solidFill>
                  <a:srgbClr val="3A4B00"/>
                </a:solidFill>
                <a:latin typeface="Trebuchet MS" charset="0"/>
              </a:rPr>
              <a:t>W</a:t>
            </a: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ho asks </a:t>
            </a:r>
          </a:p>
          <a:p>
            <a:pPr lvl="2">
              <a:spcAft>
                <a:spcPts val="600"/>
              </a:spcAft>
            </a:pPr>
            <a:r>
              <a:rPr lang="en-US" sz="3200" b="1" dirty="0">
                <a:solidFill>
                  <a:srgbClr val="3A4B00"/>
                </a:solidFill>
                <a:latin typeface="Trebuchet MS" charset="0"/>
              </a:rPr>
              <a:t>W</a:t>
            </a: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hom for </a:t>
            </a:r>
          </a:p>
          <a:p>
            <a:pPr lvl="2">
              <a:spcAft>
                <a:spcPts val="600"/>
              </a:spcAft>
            </a:pPr>
            <a:r>
              <a:rPr lang="en-US" sz="3200" b="1" dirty="0">
                <a:solidFill>
                  <a:srgbClr val="3A4B00"/>
                </a:solidFill>
                <a:latin typeface="Trebuchet MS" charset="0"/>
              </a:rPr>
              <a:t>W</a:t>
            </a: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hat</a:t>
            </a:r>
            <a:r>
              <a:rPr lang="en-US" sz="2800" b="1" baseline="30000" dirty="0">
                <a:solidFill>
                  <a:srgbClr val="3A4B00"/>
                </a:solidFill>
                <a:latin typeface="Trebuchet MS" charset="0"/>
              </a:rPr>
              <a:t> </a:t>
            </a: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amount </a:t>
            </a:r>
          </a:p>
          <a:p>
            <a:pPr lvl="2">
              <a:spcAft>
                <a:spcPts val="600"/>
              </a:spcAft>
            </a:pPr>
            <a:r>
              <a:rPr lang="en-US" sz="3200" b="1" dirty="0">
                <a:solidFill>
                  <a:srgbClr val="3A4B00"/>
                </a:solidFill>
                <a:latin typeface="Trebuchet MS" charset="0"/>
              </a:rPr>
              <a:t>W</a:t>
            </a:r>
            <a:r>
              <a:rPr lang="en-US" sz="2800" baseline="30000" dirty="0">
                <a:solidFill>
                  <a:srgbClr val="3A4B00"/>
                </a:solidFill>
                <a:latin typeface="Trebuchet MS" charset="0"/>
              </a:rPr>
              <a:t>hen</a:t>
            </a: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56324" name="TextBox 1"/>
          <p:cNvSpPr txBox="1">
            <a:spLocks noChangeArrowheads="1"/>
          </p:cNvSpPr>
          <p:nvPr/>
        </p:nvSpPr>
        <p:spPr bwMode="auto">
          <a:xfrm>
            <a:off x="685800" y="5257800"/>
            <a:ext cx="685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 dirty="0">
                <a:solidFill>
                  <a:srgbClr val="3A4C02"/>
                </a:solidFill>
              </a:rPr>
              <a:t>Because people rarely give unless they are asked.</a:t>
            </a:r>
          </a:p>
        </p:txBody>
      </p:sp>
      <p:sp>
        <p:nvSpPr>
          <p:cNvPr id="3" name="Isosceles Triangle 2"/>
          <p:cNvSpPr/>
          <p:nvPr/>
        </p:nvSpPr>
        <p:spPr bwMode="auto">
          <a:xfrm>
            <a:off x="3733800" y="1447800"/>
            <a:ext cx="3581400" cy="3733800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2">
                <a:alpha val="75000"/>
              </a:schemeClr>
            </a:glow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6328" name="TextBox 3"/>
          <p:cNvSpPr txBox="1">
            <a:spLocks noChangeArrowheads="1"/>
          </p:cNvSpPr>
          <p:nvPr/>
        </p:nvSpPr>
        <p:spPr bwMode="auto">
          <a:xfrm>
            <a:off x="6248400" y="1295400"/>
            <a:ext cx="205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>
                <a:solidFill>
                  <a:srgbClr val="3A4C02"/>
                </a:solidFill>
              </a:rPr>
              <a:t>Insiders make initial gifts, followed by the largest gifts</a:t>
            </a:r>
            <a:endParaRPr lang="en-US" sz="1400" dirty="0">
              <a:solidFill>
                <a:srgbClr val="3A4C02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 rot="20077947">
            <a:off x="6443103" y="1605508"/>
            <a:ext cx="457200" cy="350188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28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11" name="Footer Placeholder 1"/>
          <p:cNvSpPr txBox="1">
            <a:spLocks/>
          </p:cNvSpPr>
          <p:nvPr/>
        </p:nvSpPr>
        <p:spPr bwMode="auto">
          <a:xfrm>
            <a:off x="32004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8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5438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Endowment giving: stewardship</a:t>
            </a:r>
            <a:endParaRPr lang="en-US" sz="5400" b="1" dirty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315200" cy="31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Discuss values and beliefs</a:t>
            </a:r>
            <a:endParaRPr lang="en-US" sz="2000" dirty="0" smtClean="0">
              <a:solidFill>
                <a:srgbClr val="3A4B00"/>
              </a:solidFill>
              <a:latin typeface="Trebuchet MS" charset="0"/>
            </a:endParaRPr>
          </a:p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Seek an investment in the future of the organization</a:t>
            </a:r>
            <a:endParaRPr lang="en-US" sz="2000" dirty="0" smtClean="0">
              <a:solidFill>
                <a:srgbClr val="3A4B00"/>
              </a:solidFill>
              <a:latin typeface="Trebuchet MS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Cultivate a lifelong donor and advocate for the YMCA</a:t>
            </a:r>
          </a:p>
          <a:p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29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BEN-002 PowerPointTemplate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39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dirty="0" err="1" smtClean="0">
                <a:latin typeface="+mj-lt"/>
                <a:ea typeface="ＭＳ Ｐゴシック" pitchFamily="29" charset="-128"/>
              </a:rPr>
              <a:t>En</a:t>
            </a:r>
            <a:r>
              <a:rPr lang="en-US" sz="5400" dirty="0" err="1" smtClean="0">
                <a:latin typeface="+mj-lt"/>
                <a:ea typeface="ＭＳ Ｐゴシック" pitchFamily="29" charset="-128"/>
                <a:sym typeface="Symbol" pitchFamily="29" charset="2"/>
              </a:rPr>
              <a:t>dowment</a:t>
            </a:r>
            <a:r>
              <a:rPr lang="en-US" sz="5400" dirty="0" smtClean="0">
                <a:latin typeface="+mj-lt"/>
                <a:ea typeface="ＭＳ Ｐゴシック" pitchFamily="29" charset="-128"/>
              </a:rPr>
              <a:t> </a:t>
            </a:r>
            <a:endParaRPr lang="en-US" sz="5400" b="1" dirty="0">
              <a:latin typeface="+mj-lt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858000" cy="385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A pool of money invested for total return, with a percentage of the endowment’s balance paid out annually for use by the organization as the donor stipulated or as the board determines.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/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06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850187" cy="14478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29" charset="-128"/>
              </a:rPr>
              <a:t>Endowment Marketing Strategies</a:t>
            </a:r>
          </a:p>
        </p:txBody>
      </p:sp>
      <p:graphicFrame>
        <p:nvGraphicFramePr>
          <p:cNvPr id="209035" name="Group 139"/>
          <p:cNvGraphicFramePr>
            <a:graphicFrameLocks noGrp="1"/>
          </p:cNvGraphicFramePr>
          <p:nvPr>
            <p:ph idx="1"/>
          </p:nvPr>
        </p:nvGraphicFramePr>
        <p:xfrm>
          <a:off x="457200" y="1219197"/>
          <a:ext cx="8229600" cy="5135883"/>
        </p:xfrm>
        <a:graphic>
          <a:graphicData uri="http://schemas.openxmlformats.org/drawingml/2006/table">
            <a:tbl>
              <a:tblPr/>
              <a:tblGrid>
                <a:gridCol w="2209800"/>
                <a:gridCol w="762000"/>
                <a:gridCol w="914400"/>
                <a:gridCol w="838200"/>
                <a:gridCol w="914400"/>
                <a:gridCol w="838200"/>
                <a:gridCol w="914400"/>
                <a:gridCol w="838200"/>
              </a:tblGrid>
              <a:tr h="691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Make Case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Build Case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Get Leads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Qualify Leads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Close Gifts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Steward Gifts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Repeat Gifts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Direct Mail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Special Events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Advertising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Web Site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Group Gatherings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Seminars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Newsletter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Personal Visits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3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Recognition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  <a:sym typeface="Wingdings" pitchFamily="-108" charset="2"/>
                        </a:rPr>
                        <a:t>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  <a:sym typeface="Wingdings" pitchFamily="-10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30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6800"/>
            <a:ext cx="5335587" cy="1143000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334000" cy="3124200"/>
          </a:xfrm>
        </p:spPr>
        <p:txBody>
          <a:bodyPr/>
          <a:lstStyle/>
          <a:p>
            <a:r>
              <a:rPr lang="en-US" dirty="0" smtClean="0"/>
              <a:t>Monitor</a:t>
            </a:r>
          </a:p>
          <a:p>
            <a:r>
              <a:rPr lang="en-US" dirty="0" smtClean="0"/>
              <a:t>Measure</a:t>
            </a:r>
            <a:endParaRPr lang="en-US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31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584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850187" cy="7620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29" charset="-128"/>
              </a:rPr>
              <a:t>How to Measure Progress/Success</a:t>
            </a:r>
          </a:p>
        </p:txBody>
      </p:sp>
      <p:graphicFrame>
        <p:nvGraphicFramePr>
          <p:cNvPr id="212024" name="Group 5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6229584"/>
              </p:ext>
            </p:extLst>
          </p:nvPr>
        </p:nvGraphicFramePr>
        <p:xfrm>
          <a:off x="838200" y="1066800"/>
          <a:ext cx="7848599" cy="4495802"/>
        </p:xfrm>
        <a:graphic>
          <a:graphicData uri="http://schemas.openxmlformats.org/drawingml/2006/table">
            <a:tbl>
              <a:tblPr/>
              <a:tblGrid>
                <a:gridCol w="5014383"/>
                <a:gridCol w="1380772"/>
                <a:gridCol w="1453444"/>
              </a:tblGrid>
              <a:tr h="922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Goal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Actual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Prospects identified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Prospects qualified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Professional advisors involved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Mailings, ads, web </a:t>
                      </a:r>
                      <a:r>
                        <a:rPr kumimoji="0" lang="en-US" altLang="ja-JP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hits</a:t>
                      </a:r>
                      <a:r>
                        <a:rPr kumimoji="0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’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Attendance at events/seminars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Legacy Society memberships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8" charset="0"/>
                          <a:ea typeface="ＭＳ Ｐゴシック" pitchFamily="-108" charset="-128"/>
                          <a:cs typeface="ＭＳ Ｐゴシック" pitchFamily="-108" charset="-128"/>
                        </a:rPr>
                        <a:t>Value of gifts &amp; expectancies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08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8" charset="0"/>
                        <a:ea typeface="ＭＳ Ｐゴシック" pitchFamily="-108" charset="-128"/>
                        <a:cs typeface="ＭＳ Ｐゴシック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32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31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dirty="0" smtClean="0">
                <a:solidFill>
                  <a:schemeClr val="bg1"/>
                </a:solidFill>
                <a:latin typeface="Trebuchet MS" charset="0"/>
              </a:rPr>
              <a:t>Questions?</a:t>
            </a:r>
            <a:endParaRPr lang="en-US" sz="3500" dirty="0">
              <a:solidFill>
                <a:schemeClr val="bg1"/>
              </a:solidFill>
              <a:latin typeface="Trebuchet MS" charset="0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33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6859587" cy="114300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34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54483" cy="417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66688" indent="-166688">
              <a:lnSpc>
                <a:spcPct val="150000"/>
              </a:lnSpc>
              <a:spcAft>
                <a:spcPts val="900"/>
              </a:spcAft>
              <a:buFont typeface="Times" pitchFamily="29" charset="0"/>
              <a:buNone/>
            </a:pPr>
            <a:r>
              <a:rPr lang="en-US" sz="2800" dirty="0" smtClean="0">
                <a:solidFill>
                  <a:srgbClr val="3A4B00"/>
                </a:solidFill>
                <a:latin typeface="Trebuchet MS" pitchFamily="29" charset="0"/>
              </a:rPr>
              <a:t>Agenda for Part II: Endowment Building Clinic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Calculating Endowment 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Assessing Readiness for Endowment Building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Listing Potential Endowment Opportunities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Drafting the Case for Endowment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Developing a </a:t>
            </a: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Budget</a:t>
            </a: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, Timeline, &amp; Endowment Action Program</a:t>
            </a:r>
          </a:p>
          <a:p>
            <a:pPr marL="515938" indent="-166688">
              <a:lnSpc>
                <a:spcPct val="150000"/>
              </a:lnSpc>
              <a:spcAft>
                <a:spcPts val="900"/>
              </a:spcAft>
              <a:buFont typeface="Arial"/>
              <a:buChar char="•"/>
            </a:pPr>
            <a:r>
              <a:rPr lang="en-US" sz="2000" dirty="0">
                <a:solidFill>
                  <a:srgbClr val="3A4B00"/>
                </a:solidFill>
                <a:latin typeface="Trebuchet MS" pitchFamily="29" charset="0"/>
              </a:rPr>
              <a:t>Measuring </a:t>
            </a:r>
            <a:r>
              <a:rPr lang="en-US" sz="2000" dirty="0" smtClean="0">
                <a:solidFill>
                  <a:srgbClr val="3A4B00"/>
                </a:solidFill>
                <a:latin typeface="Trebuchet MS" pitchFamily="29" charset="0"/>
              </a:rPr>
              <a:t>Progress</a:t>
            </a:r>
            <a:endParaRPr lang="en-US" sz="2000" dirty="0">
              <a:solidFill>
                <a:srgbClr val="3A4B00"/>
              </a:solidFill>
              <a:latin typeface="Trebuchet MS" pitchFamily="29" charset="0"/>
            </a:endParaRPr>
          </a:p>
        </p:txBody>
      </p:sp>
      <p:sp>
        <p:nvSpPr>
          <p:cNvPr id="3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34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60006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381000"/>
            <a:ext cx="7850187" cy="18288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29" charset="-128"/>
              </a:rPr>
              <a:t>Calculating Endowment</a:t>
            </a:r>
            <a:r>
              <a:rPr lang="en-US" sz="3600" dirty="0" smtClean="0">
                <a:ea typeface="ＭＳ Ｐゴシック" pitchFamily="29" charset="-128"/>
              </a:rPr>
              <a:t> Using </a:t>
            </a:r>
            <a:r>
              <a:rPr lang="en-US" sz="3600" dirty="0">
                <a:ea typeface="ＭＳ Ｐゴシック" pitchFamily="29" charset="-128"/>
              </a:rPr>
              <a:t>a </a:t>
            </a:r>
            <a:r>
              <a:rPr lang="ja-JP" altLang="en-US" sz="3600" dirty="0">
                <a:ea typeface="ＭＳ Ｐゴシック" pitchFamily="29" charset="-128"/>
              </a:rPr>
              <a:t>“</a:t>
            </a:r>
            <a:r>
              <a:rPr lang="en-US" altLang="ja-JP" sz="3600" dirty="0">
                <a:ea typeface="ＭＳ Ｐゴシック" pitchFamily="29" charset="-128"/>
              </a:rPr>
              <a:t>Total Return</a:t>
            </a:r>
            <a:r>
              <a:rPr lang="ja-JP" altLang="en-US" sz="3600" dirty="0">
                <a:ea typeface="ＭＳ Ｐゴシック" pitchFamily="29" charset="-128"/>
              </a:rPr>
              <a:t>”</a:t>
            </a:r>
            <a:r>
              <a:rPr lang="en-US" altLang="ja-JP" sz="3600" dirty="0">
                <a:ea typeface="ＭＳ Ｐゴシック" pitchFamily="29" charset="-128"/>
              </a:rPr>
              <a:t> Spending Policy </a:t>
            </a:r>
            <a:endParaRPr lang="en-US" sz="3600" dirty="0">
              <a:ea typeface="ＭＳ Ｐゴシック" pitchFamily="29" charset="-128"/>
            </a:endParaRPr>
          </a:p>
        </p:txBody>
      </p:sp>
      <p:sp>
        <p:nvSpPr>
          <p:cNvPr id="28675" name="Rectangle 5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6" name="Rectangle 132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4339" name="Group 2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97009915"/>
              </p:ext>
            </p:extLst>
          </p:nvPr>
        </p:nvGraphicFramePr>
        <p:xfrm>
          <a:off x="457200" y="1600200"/>
          <a:ext cx="8229600" cy="4843561"/>
        </p:xfrm>
        <a:graphic>
          <a:graphicData uri="http://schemas.openxmlformats.org/drawingml/2006/table">
            <a:tbl>
              <a:tblPr/>
              <a:tblGrid>
                <a:gridCol w="3886200"/>
                <a:gridCol w="1447800"/>
                <a:gridCol w="1447800"/>
                <a:gridCol w="1447800"/>
              </a:tblGrid>
              <a:tr h="49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Year 1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Year 2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Year 3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alpha val="50000"/>
                      </a:schemeClr>
                    </a:solidFill>
                  </a:tcPr>
                </a:tc>
              </a:tr>
              <a:tr h="7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Endowment value, start of year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$500,000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601,650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$704,550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+ growth (@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 6%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)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$30,000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$36,099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$42,273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+ new contributions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$100,000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$100,000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$100,000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= endowment’s total value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630,000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$737,749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846,823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2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- disbursement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(4.5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% of 3-year average)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$28,350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$33,199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38,107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47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= total value, end of year</a:t>
                      </a:r>
                    </a:p>
                  </a:txBody>
                  <a:tcPr marT="45714" marB="4571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601,650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704,550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$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808,716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719" name="Line 251"/>
          <p:cNvSpPr>
            <a:spLocks noChangeShapeType="1"/>
          </p:cNvSpPr>
          <p:nvPr/>
        </p:nvSpPr>
        <p:spPr bwMode="auto">
          <a:xfrm flipV="1">
            <a:off x="5638800" y="2514600"/>
            <a:ext cx="533400" cy="3276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20" name="Line 256"/>
          <p:cNvSpPr>
            <a:spLocks noChangeShapeType="1"/>
          </p:cNvSpPr>
          <p:nvPr/>
        </p:nvSpPr>
        <p:spPr bwMode="auto">
          <a:xfrm flipV="1">
            <a:off x="7086600" y="2514600"/>
            <a:ext cx="533400" cy="32766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 type="none" w="sm" len="sm"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35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9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</a:rPr>
              <a:t>en</a:t>
            </a:r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  <a:sym typeface="Symbol" pitchFamily="29" charset="2"/>
              </a:rPr>
              <a:t>dowment</a:t>
            </a:r>
            <a:r>
              <a:rPr lang="en-US" sz="2800" dirty="0">
                <a:latin typeface="Trebuchet MS"/>
                <a:ea typeface="ＭＳ Ｐゴシック" pitchFamily="29" charset="-128"/>
                <a:cs typeface="Trebuchet MS"/>
              </a:rPr>
              <a:t> </a:t>
            </a:r>
            <a:r>
              <a:rPr lang="en-US" sz="2800" dirty="0" smtClean="0">
                <a:latin typeface="Trebuchet MS"/>
                <a:ea typeface="ＭＳ Ｐゴシック" pitchFamily="29" charset="-128"/>
                <a:cs typeface="Trebuchet MS"/>
              </a:rPr>
              <a:t>exercise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594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9" charset="2"/>
              <a:buNone/>
            </a:pPr>
            <a:r>
              <a:rPr lang="en-US" smtClean="0">
                <a:ea typeface="ＭＳ Ｐゴシック" pitchFamily="29" charset="-128"/>
              </a:rPr>
              <a:t>Are you Ready to Build Endowment?</a:t>
            </a:r>
          </a:p>
          <a:p>
            <a:pPr>
              <a:buFont typeface="Wingdings" pitchFamily="29" charset="2"/>
              <a:buNone/>
            </a:pPr>
            <a:r>
              <a:rPr lang="en-US" smtClean="0">
                <a:ea typeface="ＭＳ Ｐゴシック" pitchFamily="29" charset="-128"/>
              </a:rPr>
              <a:t>Worksheet 1</a:t>
            </a:r>
            <a:endParaRPr lang="en-US" dirty="0">
              <a:ea typeface="ＭＳ Ｐゴシック" pitchFamily="29" charset="-12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36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27054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228600"/>
            <a:ext cx="7850187" cy="1981200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29" charset="-128"/>
              </a:rPr>
              <a:t>Worksheet 1:</a:t>
            </a:r>
            <a:br>
              <a:rPr lang="en-US" sz="3200" dirty="0">
                <a:ea typeface="ＭＳ Ｐゴシック" pitchFamily="29" charset="-128"/>
              </a:rPr>
            </a:br>
            <a:r>
              <a:rPr lang="en-US" sz="3200" dirty="0">
                <a:ea typeface="ＭＳ Ｐゴシック" pitchFamily="29" charset="-128"/>
              </a:rPr>
              <a:t>Are You Ready to Build Endowment?</a:t>
            </a:r>
          </a:p>
        </p:txBody>
      </p:sp>
      <p:graphicFrame>
        <p:nvGraphicFramePr>
          <p:cNvPr id="169034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21683451"/>
              </p:ext>
            </p:extLst>
          </p:nvPr>
        </p:nvGraphicFramePr>
        <p:xfrm>
          <a:off x="609600" y="1541463"/>
          <a:ext cx="8077200" cy="4762080"/>
        </p:xfrm>
        <a:graphic>
          <a:graphicData uri="http://schemas.openxmlformats.org/drawingml/2006/table">
            <a:tbl>
              <a:tblPr/>
              <a:tblGrid>
                <a:gridCol w="4861278"/>
                <a:gridCol w="1420989"/>
                <a:gridCol w="1794933"/>
              </a:tblGrid>
              <a:tr h="47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Factor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Maximum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Your Score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The Board and Staff are committed to building endowment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20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There is an adequate pool of committed and knowledgeable leaders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20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1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We have a strong, clear mission and are worthy of philanthropic support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15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We have a compelling case for future support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15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Our current fundraising program is solid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10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We have the potential to attract substantial gifts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10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We communicate effectively with our constituents 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5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We have written policies for endowment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5</a:t>
                      </a:r>
                    </a:p>
                  </a:txBody>
                  <a:tcPr marT="45726" marB="4572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73" name="Text Box 72"/>
          <p:cNvSpPr txBox="1">
            <a:spLocks noChangeArrowheads="1"/>
          </p:cNvSpPr>
          <p:nvPr/>
        </p:nvSpPr>
        <p:spPr bwMode="auto">
          <a:xfrm>
            <a:off x="685800" y="6400800"/>
            <a:ext cx="64770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baseline="0" dirty="0">
                <a:solidFill>
                  <a:schemeClr val="bg1">
                    <a:lumMod val="85000"/>
                  </a:schemeClr>
                </a:solidFill>
              </a:rPr>
              <a:t>Adapted from Jacquelyn B. </a:t>
            </a:r>
            <a:r>
              <a:rPr lang="en-US" sz="800" baseline="0" dirty="0" err="1">
                <a:solidFill>
                  <a:schemeClr val="bg1">
                    <a:lumMod val="85000"/>
                  </a:schemeClr>
                </a:solidFill>
              </a:rPr>
              <a:t>Ostrom</a:t>
            </a:r>
            <a:r>
              <a:rPr lang="en-US" sz="800" baseline="0" dirty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ja-JP" altLang="en-US" sz="800" baseline="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altLang="ja-JP" sz="800" baseline="0" dirty="0">
                <a:solidFill>
                  <a:schemeClr val="bg1">
                    <a:lumMod val="85000"/>
                  </a:schemeClr>
                </a:solidFill>
              </a:rPr>
              <a:t>The Ultimate in Nonprofit Sustainability: Raising Endowment Dollars.</a:t>
            </a:r>
            <a:r>
              <a:rPr lang="ja-JP" altLang="en-US" sz="800" baseline="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r>
              <a:rPr lang="en-US" altLang="ja-JP" sz="800" baseline="0" dirty="0">
                <a:solidFill>
                  <a:schemeClr val="bg1">
                    <a:lumMod val="85000"/>
                  </a:schemeClr>
                </a:solidFill>
              </a:rPr>
              <a:t> 2004 AFP International Conference, as cited in Diana S. Newman. </a:t>
            </a:r>
            <a:r>
              <a:rPr lang="ja-JP" altLang="en-US" sz="800" baseline="0" dirty="0">
                <a:solidFill>
                  <a:schemeClr val="bg1">
                    <a:lumMod val="85000"/>
                  </a:schemeClr>
                </a:solidFill>
              </a:rPr>
              <a:t>“</a:t>
            </a:r>
            <a:r>
              <a:rPr lang="en-US" altLang="ja-JP" sz="800" baseline="0" dirty="0">
                <a:solidFill>
                  <a:schemeClr val="bg1">
                    <a:lumMod val="85000"/>
                  </a:schemeClr>
                </a:solidFill>
              </a:rPr>
              <a:t>Endowment Building.</a:t>
            </a:r>
            <a:r>
              <a:rPr lang="ja-JP" altLang="en-US" sz="800" baseline="0" dirty="0">
                <a:solidFill>
                  <a:schemeClr val="bg1">
                    <a:lumMod val="85000"/>
                  </a:schemeClr>
                </a:solidFill>
              </a:rPr>
              <a:t>”</a:t>
            </a:r>
            <a:endParaRPr lang="en-US" sz="800" baseline="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37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</a:rPr>
              <a:t>en</a:t>
            </a:r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  <a:sym typeface="Symbol" pitchFamily="29" charset="2"/>
              </a:rPr>
              <a:t>dowment</a:t>
            </a:r>
            <a:r>
              <a:rPr lang="en-US" sz="2800" dirty="0">
                <a:latin typeface="Trebuchet MS"/>
                <a:ea typeface="ＭＳ Ｐゴシック" pitchFamily="29" charset="-128"/>
                <a:cs typeface="Trebuchet MS"/>
              </a:rPr>
              <a:t> </a:t>
            </a:r>
            <a:r>
              <a:rPr lang="en-US" sz="2800" dirty="0" smtClean="0">
                <a:latin typeface="Trebuchet MS"/>
                <a:ea typeface="ＭＳ Ｐゴシック" pitchFamily="29" charset="-128"/>
                <a:cs typeface="Trebuchet MS"/>
              </a:rPr>
              <a:t>exercise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594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Identify Endowment</a:t>
            </a:r>
            <a:r>
              <a:rPr lang="en-US" dirty="0">
                <a:ea typeface="ＭＳ Ｐゴシック" pitchFamily="29" charset="-128"/>
              </a:rPr>
              <a:t> </a:t>
            </a:r>
            <a:r>
              <a:rPr lang="en-US" dirty="0" smtClean="0">
                <a:ea typeface="ＭＳ Ｐゴシック" pitchFamily="29" charset="-128"/>
              </a:rPr>
              <a:t>Opportunities</a:t>
            </a:r>
          </a:p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Worksheets 2 and 3</a:t>
            </a:r>
            <a:endParaRPr lang="en-US" dirty="0">
              <a:ea typeface="ＭＳ Ｐゴシック" pitchFamily="29" charset="-12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38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44301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50187" cy="914400"/>
          </a:xfrm>
        </p:spPr>
        <p:txBody>
          <a:bodyPr/>
          <a:lstStyle/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en-US" sz="2800" dirty="0">
                <a:ea typeface="ＭＳ Ｐゴシック" pitchFamily="29" charset="-128"/>
              </a:rPr>
              <a:t>Worksheet 2</a:t>
            </a:r>
            <a:r>
              <a:rPr lang="en-US" sz="3600" dirty="0">
                <a:ea typeface="ＭＳ Ｐゴシック" pitchFamily="29" charset="-128"/>
              </a:rPr>
              <a:t>:</a:t>
            </a:r>
            <a:br>
              <a:rPr lang="en-US" sz="3600" dirty="0">
                <a:ea typeface="ＭＳ Ｐゴシック" pitchFamily="29" charset="-128"/>
              </a:rPr>
            </a:br>
            <a:r>
              <a:rPr lang="en-US" sz="3600" dirty="0">
                <a:ea typeface="ＭＳ Ｐゴシック" pitchFamily="29" charset="-128"/>
              </a:rPr>
              <a:t>Potential Endowment </a:t>
            </a:r>
            <a:r>
              <a:rPr lang="en-US" sz="3600" dirty="0" smtClean="0">
                <a:ea typeface="ＭＳ Ｐゴシック" pitchFamily="29" charset="-128"/>
              </a:rPr>
              <a:t>Opportunities</a:t>
            </a:r>
            <a:r>
              <a:rPr lang="en-US" sz="3600" dirty="0" smtClean="0">
                <a:latin typeface="Arial"/>
              </a:rPr>
              <a:t/>
            </a:r>
            <a:br>
              <a:rPr lang="en-US" sz="3600" dirty="0" smtClean="0">
                <a:latin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endParaRPr lang="en-US" sz="3600" dirty="0">
              <a:ea typeface="ＭＳ Ｐゴシック" pitchFamily="29" charset="-128"/>
            </a:endParaRPr>
          </a:p>
        </p:txBody>
      </p:sp>
      <p:graphicFrame>
        <p:nvGraphicFramePr>
          <p:cNvPr id="21815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2244570"/>
              </p:ext>
            </p:extLst>
          </p:nvPr>
        </p:nvGraphicFramePr>
        <p:xfrm>
          <a:off x="457200" y="1524000"/>
          <a:ext cx="8229600" cy="4414913"/>
        </p:xfrm>
        <a:graphic>
          <a:graphicData uri="http://schemas.openxmlformats.org/drawingml/2006/table">
            <a:tbl>
              <a:tblPr/>
              <a:tblGrid>
                <a:gridCol w="4953000"/>
                <a:gridCol w="1524000"/>
                <a:gridCol w="1752600"/>
              </a:tblGrid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Broad “Fields of Interest” Opportunities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Annual Funding Desired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Endowment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Required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39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BEN-002 PowerPointTemplate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73914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Endowment</a:t>
            </a:r>
            <a:r>
              <a:rPr lang="en-US" sz="5300" baseline="30000" dirty="0" smtClean="0">
                <a:solidFill>
                  <a:srgbClr val="3A4B00"/>
                </a:solidFill>
                <a:latin typeface="Trebuchet MS" charset="0"/>
              </a:rPr>
              <a:t>, UPMIFA definition</a:t>
            </a:r>
            <a:endParaRPr lang="en-US" sz="5400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6858000" cy="299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“An institutional fund, or any part thereof, not wholly expendable on a current basis under the terms of the donor’s gift agreement.”</a:t>
            </a:r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  <a:p>
            <a:pPr lvl="1"/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  <a:p>
            <a:endParaRPr lang="en-US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2004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85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850187" cy="914400"/>
          </a:xfrm>
        </p:spPr>
        <p:txBody>
          <a:bodyPr/>
          <a:lstStyle/>
          <a:p>
            <a:pPr>
              <a:spcBef>
                <a:spcPts val="432"/>
              </a:spcBef>
              <a:spcAft>
                <a:spcPts val="0"/>
              </a:spcAft>
            </a:pPr>
            <a:r>
              <a:rPr lang="en-US" sz="2800" dirty="0">
                <a:ea typeface="ＭＳ Ｐゴシック" pitchFamily="29" charset="-128"/>
              </a:rPr>
              <a:t>Worksheet</a:t>
            </a:r>
            <a:r>
              <a:rPr lang="en-US" sz="2800" dirty="0" smtClean="0">
                <a:ea typeface="ＭＳ Ｐゴシック" pitchFamily="29" charset="-128"/>
              </a:rPr>
              <a:t> 3</a:t>
            </a:r>
            <a:r>
              <a:rPr lang="en-US" sz="3600" dirty="0" smtClean="0">
                <a:ea typeface="ＭＳ Ｐゴシック" pitchFamily="29" charset="-128"/>
              </a:rPr>
              <a:t>:</a:t>
            </a:r>
            <a:r>
              <a:rPr lang="en-US" sz="3600" dirty="0">
                <a:ea typeface="ＭＳ Ｐゴシック" pitchFamily="29" charset="-128"/>
              </a:rPr>
              <a:t/>
            </a:r>
            <a:br>
              <a:rPr lang="en-US" sz="3600" dirty="0">
                <a:ea typeface="ＭＳ Ｐゴシック" pitchFamily="29" charset="-128"/>
              </a:rPr>
            </a:br>
            <a:r>
              <a:rPr lang="en-US" sz="3600" dirty="0">
                <a:ea typeface="ＭＳ Ｐゴシック" pitchFamily="29" charset="-128"/>
              </a:rPr>
              <a:t>Potential Endowment </a:t>
            </a:r>
            <a:r>
              <a:rPr lang="en-US" sz="3600" dirty="0" smtClean="0">
                <a:ea typeface="ＭＳ Ｐゴシック" pitchFamily="29" charset="-128"/>
              </a:rPr>
              <a:t>Opportunities</a:t>
            </a:r>
            <a:r>
              <a:rPr lang="en-US" sz="3600" dirty="0" smtClean="0">
                <a:latin typeface="Arial"/>
              </a:rPr>
              <a:t/>
            </a:r>
            <a:br>
              <a:rPr lang="en-US" sz="3600" dirty="0" smtClean="0">
                <a:latin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  <a:t/>
            </a:r>
            <a:br>
              <a:rPr lang="en-US" sz="3600" kern="1200" dirty="0" smtClean="0">
                <a:solidFill>
                  <a:schemeClr val="tx1"/>
                </a:solidFill>
                <a:latin typeface="Lucida Handwriting"/>
                <a:ea typeface="Arial"/>
                <a:cs typeface="Arial"/>
              </a:rPr>
            </a:br>
            <a:endParaRPr lang="en-US" sz="3600" dirty="0">
              <a:ea typeface="ＭＳ Ｐゴシック" pitchFamily="29" charset="-128"/>
            </a:endParaRPr>
          </a:p>
        </p:txBody>
      </p:sp>
      <p:graphicFrame>
        <p:nvGraphicFramePr>
          <p:cNvPr id="21815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78823324"/>
              </p:ext>
            </p:extLst>
          </p:nvPr>
        </p:nvGraphicFramePr>
        <p:xfrm>
          <a:off x="457200" y="1524000"/>
          <a:ext cx="8229600" cy="4414913"/>
        </p:xfrm>
        <a:graphic>
          <a:graphicData uri="http://schemas.openxmlformats.org/drawingml/2006/table">
            <a:tbl>
              <a:tblPr/>
              <a:tblGrid>
                <a:gridCol w="4953000"/>
                <a:gridCol w="1524000"/>
                <a:gridCol w="1752600"/>
              </a:tblGrid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2" charset="0"/>
                          <a:ea typeface="Arial" pitchFamily="-112" charset="0"/>
                          <a:cs typeface="Arial" pitchFamily="-112" charset="0"/>
                        </a:rPr>
                        <a:t>Designated Opportunities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Annual Funding Desired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Endowment Gift Required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Handwriting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40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Trebuchet MS"/>
                <a:ea typeface="ＭＳ Ｐゴシック" pitchFamily="29" charset="-128"/>
                <a:cs typeface="Trebuchet MS"/>
              </a:rPr>
              <a:t>Example: Endowed </a:t>
            </a:r>
            <a:r>
              <a:rPr lang="en-US" sz="3200" dirty="0" smtClean="0">
                <a:latin typeface="Trebuchet MS"/>
                <a:ea typeface="ＭＳ Ｐゴシック" pitchFamily="29" charset="-128"/>
                <a:cs typeface="Trebuchet MS"/>
              </a:rPr>
              <a:t>Funds</a:t>
            </a:r>
            <a:endParaRPr lang="en-US" sz="3200" dirty="0">
              <a:latin typeface="Trebuchet MS"/>
              <a:ea typeface="ＭＳ Ｐゴシック" pitchFamily="29" charset="-128"/>
              <a:cs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010400" cy="4541950"/>
          </a:xfrm>
          <a:prstGeom prst="rect">
            <a:avLst/>
          </a:prstGeom>
        </p:spPr>
      </p:pic>
      <p:sp>
        <p:nvSpPr>
          <p:cNvPr id="8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9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41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7850187" cy="6858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29" charset="-128"/>
              </a:rPr>
              <a:t>Building a Case for Endowment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315200" cy="42672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29" charset="-128"/>
              </a:rPr>
              <a:t>Why should donors make a long-term investment in </a:t>
            </a:r>
            <a:r>
              <a:rPr lang="en-US" sz="2400" dirty="0" smtClean="0">
                <a:ea typeface="ＭＳ Ｐゴシック" pitchFamily="29" charset="-128"/>
              </a:rPr>
              <a:t>your YMCA?</a:t>
            </a:r>
            <a:endParaRPr lang="en-US" sz="2400" dirty="0">
              <a:ea typeface="ＭＳ Ｐゴシック" pitchFamily="29" charset="-128"/>
            </a:endParaRPr>
          </a:p>
          <a:p>
            <a:pPr lvl="1" eaLnBrk="1" hangingPunct="1"/>
            <a:r>
              <a:rPr lang="en-US" sz="2000" dirty="0"/>
              <a:t>How will their gift change lives/save lives in perpetuity?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What options does a donor have?</a:t>
            </a:r>
          </a:p>
          <a:p>
            <a:pPr lvl="1" eaLnBrk="1" hangingPunct="1"/>
            <a:r>
              <a:rPr lang="en-US" sz="2000" dirty="0"/>
              <a:t>Legacy Society </a:t>
            </a:r>
            <a:r>
              <a:rPr lang="en-US" sz="2000" dirty="0" smtClean="0"/>
              <a:t>membership</a:t>
            </a:r>
            <a:endParaRPr lang="en-US" sz="2000" dirty="0"/>
          </a:p>
          <a:p>
            <a:pPr lvl="1" eaLnBrk="1" hangingPunct="1"/>
            <a:r>
              <a:rPr lang="en-US" sz="2000" dirty="0"/>
              <a:t>Unrestricted gifts of any amount</a:t>
            </a:r>
          </a:p>
          <a:p>
            <a:pPr lvl="1" eaLnBrk="1" hangingPunct="1"/>
            <a:r>
              <a:rPr lang="ja-JP" altLang="en-US" sz="2000" dirty="0"/>
              <a:t>“</a:t>
            </a:r>
            <a:r>
              <a:rPr lang="en-US" altLang="ja-JP" sz="2000" dirty="0"/>
              <a:t>Field of Interest</a:t>
            </a:r>
            <a:r>
              <a:rPr lang="ja-JP" altLang="en-US" sz="2000" dirty="0"/>
              <a:t>”</a:t>
            </a:r>
            <a:r>
              <a:rPr lang="en-US" altLang="ja-JP" sz="2000" dirty="0"/>
              <a:t> funds (e.g., scholarships, programs)</a:t>
            </a:r>
            <a:endParaRPr lang="en-US" altLang="ja-JP" sz="2000" dirty="0" smtClean="0"/>
          </a:p>
          <a:p>
            <a:pPr lvl="1" eaLnBrk="1" hangingPunct="1"/>
            <a:r>
              <a:rPr lang="en-US" sz="2000" dirty="0" smtClean="0"/>
              <a:t>Designated </a:t>
            </a:r>
            <a:r>
              <a:rPr lang="en-US" sz="2000" dirty="0"/>
              <a:t>funds (</a:t>
            </a:r>
            <a:r>
              <a:rPr lang="en-US" sz="2000" dirty="0" smtClean="0"/>
              <a:t>$50,000 </a:t>
            </a:r>
            <a:r>
              <a:rPr lang="en-US" sz="2000" dirty="0"/>
              <a:t>or more)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How will your organization be a good steward of the endowment?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42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75438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aseline="30000" dirty="0" smtClean="0">
                <a:solidFill>
                  <a:srgbClr val="3A4B00"/>
                </a:solidFill>
                <a:latin typeface="Trebuchet MS" charset="0"/>
              </a:rPr>
              <a:t>Case for Endowment</a:t>
            </a:r>
            <a:endParaRPr lang="en-US" sz="5400" dirty="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66800" y="2286000"/>
            <a:ext cx="7315200" cy="211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Working in partnership with your team or a tablemate, draft five bullet points for the case for endowment at </a:t>
            </a:r>
            <a:r>
              <a:rPr lang="en-US" sz="2800" i="1" u="sng" dirty="0" smtClean="0">
                <a:solidFill>
                  <a:srgbClr val="3A4B00"/>
                </a:solidFill>
                <a:latin typeface="Trebuchet MS" charset="0"/>
              </a:rPr>
              <a:t>your</a:t>
            </a:r>
            <a:r>
              <a:rPr lang="en-US" sz="2800" dirty="0" smtClean="0">
                <a:solidFill>
                  <a:srgbClr val="3A4B00"/>
                </a:solidFill>
                <a:latin typeface="Trebuchet MS" charset="0"/>
              </a:rPr>
              <a:t> YMCA.</a:t>
            </a:r>
          </a:p>
          <a:p>
            <a:endParaRPr lang="en-US" sz="2800" baseline="30000" dirty="0" smtClean="0">
              <a:solidFill>
                <a:srgbClr val="3A4B00"/>
              </a:solidFill>
              <a:latin typeface="Trebuchet MS" charset="0"/>
            </a:endParaRPr>
          </a:p>
          <a:p>
            <a:endParaRPr lang="en-US" sz="2800" baseline="300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43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91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</a:rPr>
              <a:t>en</a:t>
            </a:r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  <a:sym typeface="Symbol" pitchFamily="29" charset="2"/>
              </a:rPr>
              <a:t>dowment</a:t>
            </a:r>
            <a:r>
              <a:rPr lang="en-US" sz="2800" dirty="0">
                <a:latin typeface="Trebuchet MS"/>
                <a:ea typeface="ＭＳ Ｐゴシック" pitchFamily="29" charset="-128"/>
                <a:cs typeface="Trebuchet MS"/>
              </a:rPr>
              <a:t> </a:t>
            </a:r>
            <a:r>
              <a:rPr lang="en-US" sz="2800" dirty="0" smtClean="0">
                <a:latin typeface="Trebuchet MS"/>
                <a:ea typeface="ＭＳ Ｐゴシック" pitchFamily="29" charset="-128"/>
                <a:cs typeface="Trebuchet MS"/>
              </a:rPr>
              <a:t>exercise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678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Develop an Endowment Timeline &amp; Action Plan</a:t>
            </a:r>
          </a:p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Worksheets 4 − 7</a:t>
            </a:r>
            <a:endParaRPr lang="en-US" dirty="0">
              <a:ea typeface="ＭＳ Ｐゴシック" pitchFamily="29" charset="-12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44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25555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065881"/>
              </p:ext>
            </p:extLst>
          </p:nvPr>
        </p:nvGraphicFramePr>
        <p:xfrm>
          <a:off x="990600" y="1524000"/>
          <a:ext cx="6981824" cy="4070206"/>
        </p:xfrm>
        <a:graphic>
          <a:graphicData uri="http://schemas.openxmlformats.org/drawingml/2006/table">
            <a:tbl>
              <a:tblPr/>
              <a:tblGrid>
                <a:gridCol w="3034911"/>
                <a:gridCol w="742392"/>
                <a:gridCol w="618660"/>
                <a:gridCol w="556099"/>
                <a:gridCol w="681221"/>
                <a:gridCol w="674271"/>
                <a:gridCol w="674270"/>
              </a:tblGrid>
              <a:tr h="630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Qtr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Build Board Commitment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7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Develop Policies/Governance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Develop Case for Endowment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Identify Funds/Structure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Create Legacy Society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Develop Marketing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Implement Endowment Outreach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Begin Legacy Society Events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-112" charset="0"/>
                          <a:ea typeface="Arial" pitchFamily="-112" charset="0"/>
                          <a:cs typeface="Arial" pitchFamily="-112" charset="0"/>
                        </a:rPr>
                        <a:t>Monitor and Measure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-11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2" charset="0"/>
                        <a:ea typeface="Arial" pitchFamily="-112" charset="0"/>
                        <a:cs typeface="Arial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29" charset="-128"/>
              </a:rPr>
              <a:t>Worksheet</a:t>
            </a:r>
            <a:r>
              <a:rPr lang="en-US" sz="2800" dirty="0" smtClean="0">
                <a:ea typeface="ＭＳ Ｐゴシック" pitchFamily="29" charset="-128"/>
              </a:rPr>
              <a:t> 4:</a:t>
            </a:r>
            <a:r>
              <a:rPr lang="en-US" sz="2800" dirty="0">
                <a:ea typeface="ＭＳ Ｐゴシック" pitchFamily="29" charset="-128"/>
              </a:rPr>
              <a:t/>
            </a:r>
            <a:br>
              <a:rPr lang="en-US" sz="2800" dirty="0">
                <a:ea typeface="ＭＳ Ｐゴシック" pitchFamily="29" charset="-128"/>
              </a:rPr>
            </a:br>
            <a:r>
              <a:rPr lang="en-US" sz="3600" dirty="0">
                <a:ea typeface="ＭＳ Ｐゴシック" pitchFamily="29" charset="-128"/>
              </a:rPr>
              <a:t>Simplified Endowment</a:t>
            </a:r>
            <a:r>
              <a:rPr lang="en-US" sz="3600" dirty="0" smtClean="0">
                <a:ea typeface="ＭＳ Ｐゴシック" pitchFamily="29" charset="-128"/>
              </a:rPr>
              <a:t> Timeline</a:t>
            </a:r>
            <a:endParaRPr lang="en-US" sz="3600" dirty="0">
              <a:ea typeface="ＭＳ Ｐゴシック" pitchFamily="29" charset="-128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0"/>
            <a:ext cx="8229600" cy="1139825"/>
          </a:xfrm>
          <a:ln>
            <a:noFill/>
          </a:ln>
        </p:spPr>
        <p:txBody>
          <a:bodyPr/>
          <a:lstStyle/>
          <a:p>
            <a:pPr lvl="0" eaLnBrk="0" hangingPunct="0"/>
            <a:r>
              <a:rPr lang="en-US" sz="2800" dirty="0">
                <a:ea typeface="ＭＳ Ｐゴシック" pitchFamily="29" charset="-128"/>
              </a:rPr>
              <a:t>Worksheet</a:t>
            </a:r>
            <a:r>
              <a:rPr lang="en-US" sz="2800" dirty="0" smtClean="0">
                <a:ea typeface="ＭＳ Ｐゴシック" pitchFamily="29" charset="-128"/>
              </a:rPr>
              <a:t> 5:</a:t>
            </a:r>
            <a:br>
              <a:rPr lang="en-US" sz="2800" dirty="0" smtClean="0">
                <a:ea typeface="ＭＳ Ｐゴシック" pitchFamily="29" charset="-128"/>
              </a:rPr>
            </a:br>
            <a:r>
              <a:rPr lang="en-US" sz="3600" kern="1200" dirty="0" smtClean="0">
                <a:ea typeface="ＭＳ Ｐゴシック" charset="0"/>
                <a:cs typeface="ＭＳ Ｐゴシック" charset="0"/>
              </a:rPr>
              <a:t>2012 YMCA Endowment </a:t>
            </a:r>
            <a:r>
              <a:rPr lang="en-US" sz="3600" kern="1200" dirty="0">
                <a:ea typeface="ＭＳ Ｐゴシック" charset="0"/>
                <a:cs typeface="ＭＳ Ｐゴシック" charset="0"/>
              </a:rPr>
              <a:t>Action Program</a:t>
            </a:r>
            <a:r>
              <a:rPr lang="en-US" sz="2400" kern="1200" dirty="0">
                <a:ea typeface="ＭＳ Ｐゴシック" charset="0"/>
                <a:cs typeface="ＭＳ Ｐゴシック" charset="0"/>
              </a:rPr>
              <a:t/>
            </a:r>
            <a:br>
              <a:rPr lang="en-US" sz="2400" kern="1200" dirty="0">
                <a:ea typeface="ＭＳ Ｐゴシック" charset="0"/>
                <a:cs typeface="ＭＳ Ｐゴシック" charset="0"/>
              </a:rPr>
            </a:br>
            <a:endParaRPr lang="en-US" sz="3600" dirty="0">
              <a:ea typeface="ＭＳ Ｐゴシック" pitchFamily="2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3582" y="1979083"/>
            <a:ext cx="6466417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/>
              <a:t>Goals for the Year:</a:t>
            </a:r>
          </a:p>
          <a:p>
            <a:pPr>
              <a:spcAft>
                <a:spcPts val="600"/>
              </a:spcAft>
            </a:pPr>
            <a:endParaRPr lang="en-US" sz="18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Personal prospect visits:		_________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Number of gifts:			_________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New dollars:				_________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Board participation:			_________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New expectancies:			_________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1800" dirty="0" smtClean="0"/>
              <a:t>Long-range goal:  Assets of $_______ by the year ______</a:t>
            </a:r>
            <a:endParaRPr lang="en-US" sz="1800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kern="1200" dirty="0" smtClean="0">
                <a:ea typeface="ＭＳ Ｐゴシック" charset="0"/>
                <a:cs typeface="ＭＳ Ｐゴシック" charset="0"/>
              </a:rPr>
              <a:t>Worksheet 6:</a:t>
            </a:r>
            <a:br>
              <a:rPr lang="en-US" sz="2800" kern="1200" dirty="0" smtClean="0">
                <a:ea typeface="ＭＳ Ｐゴシック" charset="0"/>
                <a:cs typeface="ＭＳ Ｐゴシック" charset="0"/>
              </a:rPr>
            </a:br>
            <a:r>
              <a:rPr lang="en-US" sz="3600" kern="1200" dirty="0" smtClean="0">
                <a:ea typeface="ＭＳ Ｐゴシック" charset="0"/>
                <a:cs typeface="ＭＳ Ｐゴシック" charset="0"/>
              </a:rPr>
              <a:t>2012 </a:t>
            </a:r>
            <a:r>
              <a:rPr lang="en-US" sz="3600" kern="1200" dirty="0">
                <a:ea typeface="ＭＳ Ｐゴシック" charset="0"/>
                <a:cs typeface="ＭＳ Ｐゴシック" charset="0"/>
              </a:rPr>
              <a:t>YMCA Endowment Action </a:t>
            </a:r>
            <a:r>
              <a:rPr lang="en-US" sz="3600" kern="1200" dirty="0" smtClean="0">
                <a:ea typeface="ＭＳ Ｐゴシック" charset="0"/>
                <a:cs typeface="ＭＳ Ｐゴシック" charset="0"/>
              </a:rPr>
              <a:t>Program</a:t>
            </a:r>
            <a:endParaRPr lang="en-US" sz="3600" dirty="0">
              <a:ea typeface="ＭＳ Ｐゴシック" pitchFamily="29" charset="-128"/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2727027"/>
              </p:ext>
            </p:extLst>
          </p:nvPr>
        </p:nvGraphicFramePr>
        <p:xfrm>
          <a:off x="457200" y="1600200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Donor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 identification &amp; cultivation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Marketing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Special events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Professional advisor contact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Action steps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Action steps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Action</a:t>
                      </a:r>
                      <a:r>
                        <a:rPr lang="en-US" sz="1600" b="0" i="0" baseline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 steps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Action steps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29" charset="-128"/>
              </a:rPr>
              <a:t>Worksheet</a:t>
            </a:r>
            <a:r>
              <a:rPr lang="en-US" sz="2800" dirty="0" smtClean="0">
                <a:ea typeface="ＭＳ Ｐゴシック" pitchFamily="29" charset="-128"/>
              </a:rPr>
              <a:t> 7:</a:t>
            </a:r>
            <a:br>
              <a:rPr lang="en-US" sz="2800" dirty="0" smtClean="0">
                <a:ea typeface="ＭＳ Ｐゴシック" pitchFamily="29" charset="-128"/>
              </a:rPr>
            </a:br>
            <a:r>
              <a:rPr lang="en-US" sz="3600" dirty="0" smtClean="0">
                <a:ea typeface="ＭＳ Ｐゴシック" pitchFamily="29" charset="-128"/>
              </a:rPr>
              <a:t>Budget for Endowment Action Program</a:t>
            </a:r>
            <a:endParaRPr lang="en-US" sz="3600" dirty="0">
              <a:ea typeface="ＭＳ Ｐゴシック" pitchFamily="29" charset="-128"/>
            </a:endParaRPr>
          </a:p>
        </p:txBody>
      </p:sp>
      <p:graphicFrame>
        <p:nvGraphicFramePr>
          <p:cNvPr id="6" name="Table Placeholder 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2228512"/>
              </p:ext>
            </p:extLst>
          </p:nvPr>
        </p:nvGraphicFramePr>
        <p:xfrm>
          <a:off x="457200" y="1600200"/>
          <a:ext cx="80010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Budget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Actual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Endowment Director - .5 FTE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Administrative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 Assistant - .5 FTE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Marketing Materials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Professional Advisor Lunches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Prospective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 Donor Cultivation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Legacy Society Event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Website Update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vl="1"/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latin typeface="Trebuchet MS"/>
                        </a:rPr>
                        <a:t>TOTAL</a:t>
                      </a:r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i="0" dirty="0">
                        <a:solidFill>
                          <a:schemeClr val="tx1"/>
                        </a:solidFill>
                        <a:latin typeface="Trebuchet M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9104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</a:rPr>
              <a:t>en</a:t>
            </a:r>
            <a:r>
              <a:rPr lang="en-US" sz="2800" dirty="0" err="1">
                <a:latin typeface="Trebuchet MS"/>
                <a:ea typeface="ＭＳ Ｐゴシック" pitchFamily="29" charset="-128"/>
                <a:cs typeface="Trebuchet MS"/>
                <a:sym typeface="Symbol" pitchFamily="29" charset="2"/>
              </a:rPr>
              <a:t>dowment</a:t>
            </a:r>
            <a:r>
              <a:rPr lang="en-US" sz="2800" dirty="0">
                <a:latin typeface="Trebuchet MS"/>
                <a:ea typeface="ＭＳ Ｐゴシック" pitchFamily="29" charset="-128"/>
                <a:cs typeface="Trebuchet MS"/>
              </a:rPr>
              <a:t> </a:t>
            </a:r>
            <a:r>
              <a:rPr lang="en-US" sz="2800" dirty="0" smtClean="0">
                <a:latin typeface="Trebuchet MS"/>
                <a:ea typeface="ＭＳ Ｐゴシック" pitchFamily="29" charset="-128"/>
                <a:cs typeface="Trebuchet MS"/>
              </a:rPr>
              <a:t>exercise</a:t>
            </a:r>
            <a:endParaRPr lang="en-US" sz="2800" dirty="0">
              <a:latin typeface="Trebuchet MS"/>
              <a:cs typeface="Trebuchet M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1752600"/>
            <a:ext cx="6781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A4C0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3A4C0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3A4C02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Measure Endowment Success</a:t>
            </a:r>
          </a:p>
          <a:p>
            <a:pPr>
              <a:buFont typeface="Wingdings" pitchFamily="29" charset="2"/>
              <a:buNone/>
            </a:pPr>
            <a:r>
              <a:rPr lang="en-US" dirty="0" smtClean="0">
                <a:ea typeface="ＭＳ Ｐゴシック" pitchFamily="29" charset="-128"/>
              </a:rPr>
              <a:t>Worksheet 8</a:t>
            </a:r>
            <a:endParaRPr lang="en-US" dirty="0">
              <a:ea typeface="ＭＳ Ｐゴシック" pitchFamily="29" charset="-128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49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985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29" charset="-128"/>
              </a:rPr>
              <a:t>Endowment …</a:t>
            </a:r>
          </a:p>
        </p:txBody>
      </p:sp>
      <p:sp>
        <p:nvSpPr>
          <p:cNvPr id="19459" name="Rectangle 1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9" charset="2"/>
              <a:buNone/>
            </a:pPr>
            <a:r>
              <a:rPr lang="en-US" sz="2400" b="1" i="1" dirty="0">
                <a:ea typeface="ＭＳ Ｐゴシック" pitchFamily="29" charset="-128"/>
              </a:rPr>
              <a:t>Is not…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A savings account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A rainy day fund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Emergency reserves</a:t>
            </a:r>
          </a:p>
          <a:p>
            <a:pPr eaLnBrk="1" hangingPunct="1"/>
            <a:r>
              <a:rPr lang="en-US" sz="2400" dirty="0">
                <a:ea typeface="ＭＳ Ｐゴシック" pitchFamily="29" charset="-128"/>
              </a:rPr>
              <a:t>A substitute for annual fundraising</a:t>
            </a:r>
          </a:p>
        </p:txBody>
      </p:sp>
      <p:pic>
        <p:nvPicPr>
          <p:cNvPr id="19460" name="Picture 4" descr="j0242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572000"/>
            <a:ext cx="2119313" cy="1997075"/>
          </a:xfrm>
        </p:spPr>
      </p:pic>
      <p:pic>
        <p:nvPicPr>
          <p:cNvPr id="19461" name="Picture 5" descr="j02420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5029200"/>
            <a:ext cx="609600" cy="574675"/>
          </a:xfrm>
          <a:noFill/>
        </p:spPr>
      </p:pic>
      <p:pic>
        <p:nvPicPr>
          <p:cNvPr id="19462" name="Picture 7" descr="j02420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4491434"/>
            <a:ext cx="533400" cy="502841"/>
          </a:xfrm>
          <a:noFill/>
        </p:spPr>
      </p:pic>
      <p:pic>
        <p:nvPicPr>
          <p:cNvPr id="19463" name="Picture 9" descr="j02420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4191000"/>
            <a:ext cx="533400" cy="502532"/>
          </a:xfrm>
          <a:noFill/>
        </p:spPr>
      </p:pic>
      <p:sp>
        <p:nvSpPr>
          <p:cNvPr id="19464" name="Rectangle 16"/>
          <p:cNvSpPr>
            <a:spLocks noChangeArrowheads="1"/>
          </p:cNvSpPr>
          <p:nvPr/>
        </p:nvSpPr>
        <p:spPr bwMode="auto">
          <a:xfrm>
            <a:off x="4419600" y="1752600"/>
            <a:ext cx="4038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2400" baseline="0" dirty="0">
              <a:solidFill>
                <a:srgbClr val="3A4C02"/>
              </a:solidFill>
              <a:latin typeface="Trebuchet MS"/>
              <a:cs typeface="Trebuchet MS"/>
            </a:endParaRPr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4876800" y="1600200"/>
            <a:ext cx="3429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None/>
            </a:pPr>
            <a:r>
              <a:rPr lang="en-US" sz="2400" b="1" i="1" baseline="0" dirty="0">
                <a:solidFill>
                  <a:srgbClr val="3A4C02"/>
                </a:solidFill>
                <a:latin typeface="Trebuchet MS"/>
                <a:cs typeface="Trebuchet MS"/>
              </a:rPr>
              <a:t>Is…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Intentional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Sustainable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Well managed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Disciplined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Predictable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r>
              <a:rPr lang="en-US" sz="2400" baseline="0" dirty="0">
                <a:solidFill>
                  <a:srgbClr val="3A4C02"/>
                </a:solidFill>
                <a:latin typeface="Trebuchet MS"/>
                <a:cs typeface="Trebuchet MS"/>
              </a:rPr>
              <a:t>Future oriented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9" charset="2"/>
              <a:buChar char="q"/>
            </a:pPr>
            <a:endParaRPr lang="en-US" sz="2400" baseline="0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13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5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850187" cy="762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29" charset="-128"/>
              </a:rPr>
              <a:t>Workshop 8:</a:t>
            </a:r>
            <a:r>
              <a:rPr lang="en-US" sz="3600" dirty="0" smtClean="0">
                <a:ea typeface="ＭＳ Ｐゴシック" pitchFamily="29" charset="-128"/>
              </a:rPr>
              <a:t/>
            </a:r>
            <a:br>
              <a:rPr lang="en-US" sz="3600" dirty="0" smtClean="0">
                <a:ea typeface="ＭＳ Ｐゴシック" pitchFamily="29" charset="-128"/>
              </a:rPr>
            </a:br>
            <a:r>
              <a:rPr lang="en-US" sz="3600" dirty="0" smtClean="0">
                <a:ea typeface="ＭＳ Ｐゴシック" pitchFamily="29" charset="-128"/>
              </a:rPr>
              <a:t>How </a:t>
            </a:r>
            <a:r>
              <a:rPr lang="en-US" sz="3600" dirty="0">
                <a:ea typeface="ＭＳ Ｐゴシック" pitchFamily="29" charset="-128"/>
              </a:rPr>
              <a:t>to Measure Progress/Success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94562431"/>
              </p:ext>
            </p:extLst>
          </p:nvPr>
        </p:nvGraphicFramePr>
        <p:xfrm>
          <a:off x="1143000" y="1600200"/>
          <a:ext cx="7315200" cy="39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</a:p>
                    <a:p>
                      <a:pPr algn="ctr"/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 Actual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Prospects identified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Prospects qualified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Face-to-face meetings held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Professional advisors involved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Mailings, ads, web “hits”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Attendance at events/seminars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Legacy Society memberships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Gifts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r>
                        <a:rPr lang="en-US" baseline="0" dirty="0" smtClean="0"/>
                        <a:t> of expectancies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457200" y="2362200"/>
            <a:ext cx="813117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500" i="1" dirty="0" smtClean="0">
                <a:solidFill>
                  <a:srgbClr val="3A4C02"/>
                </a:solidFill>
                <a:latin typeface="Trebuchet MS" charset="0"/>
              </a:rPr>
              <a:t>Questions?</a:t>
            </a:r>
          </a:p>
          <a:p>
            <a:pPr algn="ctr">
              <a:spcBef>
                <a:spcPct val="50000"/>
              </a:spcBef>
            </a:pPr>
            <a:r>
              <a:rPr lang="en-US" sz="3500" i="1" dirty="0" smtClean="0">
                <a:solidFill>
                  <a:srgbClr val="3A4C02"/>
                </a:solidFill>
                <a:latin typeface="Trebuchet MS" charset="0"/>
              </a:rPr>
              <a:t>Comments?</a:t>
            </a:r>
            <a:endParaRPr lang="en-US" sz="3500" i="1" dirty="0">
              <a:solidFill>
                <a:srgbClr val="3A4C02"/>
              </a:solidFill>
              <a:latin typeface="Trebuchet MS" charset="0"/>
            </a:endParaRP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51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34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EN-002 PowerPointTemplat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97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BEN-002 PowerPointTemplate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38200" y="990600"/>
            <a:ext cx="7391400" cy="6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Three Types of Endowments</a:t>
            </a:r>
            <a:endParaRPr lang="en-US" sz="5400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990600" y="1752600"/>
            <a:ext cx="6858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en-US" sz="2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True or permanent</a:t>
            </a:r>
          </a:p>
          <a:p>
            <a:pPr marL="1485900" lvl="2" indent="-342900">
              <a:spcAft>
                <a:spcPts val="1200"/>
              </a:spcAft>
              <a:buFont typeface="Courier New"/>
              <a:buChar char="o"/>
            </a:pPr>
            <a:r>
              <a:rPr lang="en-US" sz="1600" dirty="0" smtClean="0">
                <a:solidFill>
                  <a:srgbClr val="3A4B00"/>
                </a:solidFill>
                <a:latin typeface="Trebuchet MS" charset="0"/>
              </a:rPr>
              <a:t>The donor has stated the gift is to be held permanently as an endowment</a:t>
            </a:r>
            <a:endParaRPr lang="en-US" sz="20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Quasi (funds functioning as endowment)</a:t>
            </a:r>
          </a:p>
          <a:p>
            <a:pPr marL="1428750" lvl="2" indent="-285750">
              <a:spcAft>
                <a:spcPts val="1200"/>
              </a:spcAft>
              <a:buFont typeface="Courier New"/>
              <a:buChar char="o"/>
            </a:pPr>
            <a:r>
              <a:rPr lang="en-US" sz="1600" dirty="0" smtClean="0">
                <a:solidFill>
                  <a:srgbClr val="3A4B00"/>
                </a:solidFill>
                <a:latin typeface="Trebuchet MS" charset="0"/>
              </a:rPr>
              <a:t>The board of directors has designated organizational funds to the endowment</a:t>
            </a:r>
            <a:endParaRPr lang="en-US" sz="1600" dirty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3A4B00"/>
                </a:solidFill>
                <a:latin typeface="Trebuchet MS" charset="0"/>
              </a:rPr>
              <a:t>• </a:t>
            </a: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Term</a:t>
            </a:r>
          </a:p>
          <a:p>
            <a:pPr marL="1428750" lvl="2" indent="-285750">
              <a:spcAft>
                <a:spcPts val="600"/>
              </a:spcAft>
              <a:buFont typeface="Courier New"/>
              <a:buChar char="o"/>
            </a:pPr>
            <a:r>
              <a:rPr lang="en-US" sz="1600" dirty="0" smtClean="0">
                <a:solidFill>
                  <a:srgbClr val="3A4B00"/>
                </a:solidFill>
                <a:latin typeface="Trebuchet MS" charset="0"/>
              </a:rPr>
              <a:t>Funds set aside to act as endowment for a set period of years or until a future event</a:t>
            </a:r>
            <a:endParaRPr lang="en-US" sz="16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6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4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29" charset="-128"/>
              </a:rPr>
              <a:t>Endowment ≠</a:t>
            </a:r>
            <a:r>
              <a:rPr lang="en-US" b="1">
                <a:ea typeface="ＭＳ Ｐゴシック" pitchFamily="29" charset="-128"/>
              </a:rPr>
              <a:t> </a:t>
            </a:r>
            <a:r>
              <a:rPr lang="en-US">
                <a:ea typeface="ＭＳ Ｐゴシック" pitchFamily="29" charset="-128"/>
              </a:rPr>
              <a:t>Planned Giving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752600"/>
            <a:ext cx="3810000" cy="4378325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ea typeface="ＭＳ Ｐゴシック" pitchFamily="29" charset="-128"/>
              </a:rPr>
              <a:t>Planned Giving:</a:t>
            </a:r>
            <a:r>
              <a:rPr lang="en-US" sz="2400" dirty="0" smtClean="0">
                <a:ea typeface="ＭＳ Ｐゴシック" pitchFamily="29" charset="-128"/>
              </a:rPr>
              <a:t/>
            </a:r>
            <a:br>
              <a:rPr lang="en-US" sz="2400" dirty="0" smtClean="0">
                <a:ea typeface="ＭＳ Ｐゴシック" pitchFamily="29" charset="-128"/>
              </a:rPr>
            </a:br>
            <a:r>
              <a:rPr lang="en-US" sz="2400" dirty="0">
                <a:ea typeface="ＭＳ Ｐゴシック" pitchFamily="29" charset="-128"/>
              </a:rPr>
              <a:t>How to give</a:t>
            </a:r>
          </a:p>
          <a:p>
            <a:pPr lvl="1" eaLnBrk="1" hangingPunct="1"/>
            <a:r>
              <a:rPr lang="en-US" sz="2000" dirty="0"/>
              <a:t>Gifts that result from the </a:t>
            </a:r>
            <a:r>
              <a:rPr lang="en-US" sz="2000" dirty="0" smtClean="0"/>
              <a:t>donors’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personal, financial, and estate planning decisions</a:t>
            </a:r>
          </a:p>
          <a:p>
            <a:pPr lvl="1" eaLnBrk="1" hangingPunct="1"/>
            <a:r>
              <a:rPr lang="en-US" sz="2000" dirty="0" smtClean="0"/>
              <a:t>Sometimes given now, </a:t>
            </a:r>
            <a:r>
              <a:rPr lang="en-US" sz="2000" dirty="0"/>
              <a:t>often </a:t>
            </a:r>
            <a:r>
              <a:rPr lang="en-US" sz="2000" dirty="0" smtClean="0"/>
              <a:t>deferred</a:t>
            </a:r>
          </a:p>
          <a:p>
            <a:pPr lvl="1" eaLnBrk="1" hangingPunct="1"/>
            <a:r>
              <a:rPr lang="en-US" sz="2000" dirty="0" smtClean="0"/>
              <a:t>Contributions made as a result of a thoughtful process for endowment or current use.</a:t>
            </a:r>
            <a:endParaRPr lang="en-US" sz="2000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752600"/>
            <a:ext cx="40386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b="1" dirty="0" smtClean="0">
                <a:ea typeface="ＭＳ Ｐゴシック" pitchFamily="29" charset="-128"/>
              </a:rPr>
              <a:t>Endowment:</a:t>
            </a:r>
            <a:r>
              <a:rPr lang="en-US" sz="2400" dirty="0" smtClean="0">
                <a:ea typeface="ＭＳ Ｐゴシック" pitchFamily="29" charset="-128"/>
              </a:rPr>
              <a:t/>
            </a:r>
            <a:br>
              <a:rPr lang="en-US" sz="2400" dirty="0" smtClean="0">
                <a:ea typeface="ＭＳ Ｐゴシック" pitchFamily="29" charset="-128"/>
              </a:rPr>
            </a:br>
            <a:r>
              <a:rPr lang="en-US" sz="2400" dirty="0">
                <a:ea typeface="ＭＳ Ｐゴシック" pitchFamily="29" charset="-128"/>
              </a:rPr>
              <a:t>How the gift is used</a:t>
            </a:r>
            <a:endParaRPr lang="en-US" sz="2400" dirty="0" smtClean="0">
              <a:ea typeface="ＭＳ Ｐゴシック" pitchFamily="29" charset="-128"/>
            </a:endParaRPr>
          </a:p>
          <a:p>
            <a:pPr lvl="1" eaLnBrk="1" hangingPunct="1"/>
            <a:r>
              <a:rPr lang="en-US" sz="2000" dirty="0" smtClean="0"/>
              <a:t>An endowment gift is invested long-term total return</a:t>
            </a:r>
          </a:p>
          <a:p>
            <a:pPr lvl="1" eaLnBrk="1" hangingPunct="1"/>
            <a:r>
              <a:rPr lang="en-US" sz="2000" dirty="0" smtClean="0"/>
              <a:t>A small portion of the fund’s balance is distributed annually for use by the organization</a:t>
            </a:r>
          </a:p>
          <a:p>
            <a:pPr lvl="1" eaLnBrk="1" hangingPunct="1"/>
            <a:r>
              <a:rPr lang="en-US" sz="2000" dirty="0" smtClean="0"/>
              <a:t>Endowment </a:t>
            </a:r>
            <a:r>
              <a:rPr lang="en-US" sz="2000" dirty="0"/>
              <a:t>is often built through planned and deferred gifts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352800" y="1752600"/>
            <a:ext cx="1447800" cy="457200"/>
          </a:xfrm>
          <a:prstGeom prst="leftRightArrow">
            <a:avLst>
              <a:gd name="adj1" fmla="val 50000"/>
              <a:gd name="adj2" fmla="val 52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7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3" y="762000"/>
            <a:ext cx="7850187" cy="1447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29" charset="-128"/>
              </a:rPr>
              <a:t>Endowment Myths and Fears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315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i="1" dirty="0">
                <a:ea typeface="ＭＳ Ｐゴシック" pitchFamily="29" charset="-128"/>
              </a:rPr>
              <a:t>“</a:t>
            </a:r>
            <a:r>
              <a:rPr lang="en-US" altLang="ja-JP" sz="2400" i="1" dirty="0">
                <a:ea typeface="ＭＳ Ｐゴシック" pitchFamily="29" charset="-128"/>
              </a:rPr>
              <a:t>If we have an endowment, donors will think we </a:t>
            </a:r>
            <a:r>
              <a:rPr lang="en-US" altLang="ja-JP" sz="2400" i="1" dirty="0" smtClean="0">
                <a:ea typeface="ＭＳ Ｐゴシック" pitchFamily="29" charset="-128"/>
              </a:rPr>
              <a:t>don</a:t>
            </a:r>
            <a:r>
              <a:rPr lang="en-US" altLang="ja-JP" i="1" dirty="0" smtClean="0">
                <a:ea typeface="ＭＳ Ｐゴシック" pitchFamily="29" charset="-128"/>
              </a:rPr>
              <a:t>’t</a:t>
            </a:r>
            <a:r>
              <a:rPr lang="en-US" altLang="ja-JP" sz="2400" i="1" dirty="0" smtClean="0">
                <a:ea typeface="ＭＳ Ｐゴシック" pitchFamily="29" charset="-128"/>
              </a:rPr>
              <a:t> </a:t>
            </a:r>
            <a:r>
              <a:rPr lang="en-US" altLang="ja-JP" sz="2400" i="1" dirty="0">
                <a:ea typeface="ＭＳ Ｐゴシック" pitchFamily="29" charset="-128"/>
              </a:rPr>
              <a:t>need their money.</a:t>
            </a:r>
            <a:r>
              <a:rPr lang="ja-JP" altLang="en-US" sz="2400" i="1" dirty="0">
                <a:ea typeface="ＭＳ Ｐゴシック" pitchFamily="29" charset="-128"/>
              </a:rPr>
              <a:t>”</a:t>
            </a:r>
            <a:r>
              <a:rPr lang="en-US" altLang="ja-JP" sz="2400" i="1" dirty="0">
                <a:ea typeface="ＭＳ Ｐゴシック" pitchFamily="29" charset="-128"/>
              </a:rPr>
              <a:t/>
            </a:r>
            <a:br>
              <a:rPr lang="en-US" altLang="ja-JP" sz="2400" i="1" dirty="0">
                <a:ea typeface="ＭＳ Ｐゴシック" pitchFamily="29" charset="-128"/>
              </a:rPr>
            </a:br>
            <a:endParaRPr lang="en-US" altLang="ja-JP" sz="1200" i="1" dirty="0">
              <a:ea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i="1" dirty="0">
                <a:ea typeface="ＭＳ Ｐゴシック" pitchFamily="29" charset="-128"/>
              </a:rPr>
              <a:t>“</a:t>
            </a:r>
            <a:r>
              <a:rPr lang="en-US" altLang="ja-JP" sz="2400" i="1" dirty="0">
                <a:ea typeface="ＭＳ Ｐゴシック" pitchFamily="29" charset="-128"/>
              </a:rPr>
              <a:t>Donors who give to endowment </a:t>
            </a:r>
            <a:r>
              <a:rPr lang="en-US" altLang="ja-JP" sz="2400" i="1" dirty="0" smtClean="0">
                <a:ea typeface="ＭＳ Ｐゴシック" pitchFamily="29" charset="-128"/>
              </a:rPr>
              <a:t>won’t </a:t>
            </a:r>
            <a:r>
              <a:rPr lang="en-US" altLang="ja-JP" sz="2400" i="1" dirty="0">
                <a:ea typeface="ＭＳ Ｐゴシック" pitchFamily="29" charset="-128"/>
              </a:rPr>
              <a:t>give as much/</a:t>
            </a:r>
            <a:r>
              <a:rPr lang="en-US" altLang="ja-JP" sz="2400" i="1" dirty="0" smtClean="0">
                <a:ea typeface="ＭＳ Ｐゴシック" pitchFamily="29" charset="-128"/>
              </a:rPr>
              <a:t>won’t </a:t>
            </a:r>
            <a:r>
              <a:rPr lang="en-US" altLang="ja-JP" sz="2400" i="1" dirty="0">
                <a:ea typeface="ＭＳ Ｐゴシック" pitchFamily="29" charset="-128"/>
              </a:rPr>
              <a:t>give at all to our annual fund.</a:t>
            </a:r>
            <a:r>
              <a:rPr lang="ja-JP" altLang="en-US" sz="2400" i="1" dirty="0">
                <a:ea typeface="ＭＳ Ｐゴシック" pitchFamily="29" charset="-128"/>
              </a:rPr>
              <a:t>”</a:t>
            </a:r>
            <a:r>
              <a:rPr lang="en-US" altLang="ja-JP" sz="1200" i="1" dirty="0">
                <a:ea typeface="ＭＳ Ｐゴシック" pitchFamily="29" charset="-128"/>
              </a:rPr>
              <a:t/>
            </a:r>
            <a:br>
              <a:rPr lang="en-US" altLang="ja-JP" sz="1200" i="1" dirty="0">
                <a:ea typeface="ＭＳ Ｐゴシック" pitchFamily="29" charset="-128"/>
              </a:rPr>
            </a:br>
            <a:endParaRPr lang="en-US" altLang="ja-JP" sz="2400" i="1" dirty="0">
              <a:ea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i="1" dirty="0">
                <a:ea typeface="ＭＳ Ｐゴシック" pitchFamily="29" charset="-128"/>
              </a:rPr>
              <a:t>“</a:t>
            </a:r>
            <a:r>
              <a:rPr lang="en-US" altLang="ja-JP" sz="2400" i="1" dirty="0">
                <a:ea typeface="ＭＳ Ｐゴシック" pitchFamily="29" charset="-128"/>
              </a:rPr>
              <a:t>Only an expert (staff member) can cultivate and solicit an endowment gift.</a:t>
            </a:r>
            <a:r>
              <a:rPr lang="ja-JP" altLang="en-US" sz="2400" i="1" dirty="0">
                <a:ea typeface="ＭＳ Ｐゴシック" pitchFamily="29" charset="-128"/>
              </a:rPr>
              <a:t>”</a:t>
            </a:r>
            <a:r>
              <a:rPr lang="en-US" altLang="ja-JP" sz="2400" i="1" dirty="0">
                <a:ea typeface="ＭＳ Ｐゴシック" pitchFamily="29" charset="-128"/>
              </a:rPr>
              <a:t/>
            </a:r>
            <a:br>
              <a:rPr lang="en-US" altLang="ja-JP" sz="2400" i="1" dirty="0">
                <a:ea typeface="ＭＳ Ｐゴシック" pitchFamily="29" charset="-128"/>
              </a:rPr>
            </a:br>
            <a:endParaRPr lang="en-US" altLang="ja-JP" sz="1200" i="1" dirty="0">
              <a:ea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i="1" dirty="0">
                <a:ea typeface="ＭＳ Ｐゴシック" pitchFamily="29" charset="-128"/>
              </a:rPr>
              <a:t>“</a:t>
            </a:r>
            <a:r>
              <a:rPr lang="en-US" altLang="ja-JP" sz="2400" i="1" dirty="0">
                <a:ea typeface="ＭＳ Ｐゴシック" pitchFamily="29" charset="-128"/>
              </a:rPr>
              <a:t>Endowment fundraising takes too long.</a:t>
            </a:r>
            <a:r>
              <a:rPr lang="ja-JP" altLang="en-US" sz="2400" i="1" dirty="0">
                <a:ea typeface="ＭＳ Ｐゴシック" pitchFamily="29" charset="-128"/>
              </a:rPr>
              <a:t>”</a:t>
            </a:r>
            <a:r>
              <a:rPr lang="en-US" altLang="ja-JP" sz="2400" i="1" dirty="0">
                <a:ea typeface="ＭＳ Ｐゴシック" pitchFamily="29" charset="-128"/>
              </a:rPr>
              <a:t/>
            </a:r>
            <a:br>
              <a:rPr lang="en-US" altLang="ja-JP" sz="2400" i="1" dirty="0">
                <a:ea typeface="ＭＳ Ｐゴシック" pitchFamily="29" charset="-128"/>
              </a:rPr>
            </a:br>
            <a:endParaRPr lang="en-US" altLang="ja-JP" sz="1200" i="1" dirty="0" smtClean="0">
              <a:ea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i="1" dirty="0" smtClean="0">
                <a:ea typeface="ＭＳ Ｐゴシック" pitchFamily="29" charset="-128"/>
              </a:rPr>
              <a:t>“We</a:t>
            </a:r>
            <a:r>
              <a:rPr lang="en-US" i="1" dirty="0" smtClean="0">
                <a:ea typeface="ＭＳ Ｐゴシック" pitchFamily="29" charset="-128"/>
              </a:rPr>
              <a:t>’ll</a:t>
            </a:r>
            <a:r>
              <a:rPr lang="en-US" altLang="ja-JP" sz="2400" i="1" dirty="0" smtClean="0">
                <a:ea typeface="ＭＳ Ｐゴシック" pitchFamily="29" charset="-128"/>
              </a:rPr>
              <a:t> </a:t>
            </a:r>
            <a:r>
              <a:rPr lang="en-US" altLang="ja-JP" sz="2400" i="1" dirty="0">
                <a:ea typeface="ＭＳ Ｐゴシック" pitchFamily="29" charset="-128"/>
              </a:rPr>
              <a:t>have to expend current resources, and </a:t>
            </a:r>
            <a:r>
              <a:rPr lang="en-US" altLang="ja-JP" sz="2400" i="1" dirty="0" smtClean="0">
                <a:ea typeface="ＭＳ Ｐゴシック" pitchFamily="29" charset="-128"/>
              </a:rPr>
              <a:t>won</a:t>
            </a:r>
            <a:r>
              <a:rPr lang="en-US" altLang="ja-JP" i="1" dirty="0" smtClean="0">
                <a:ea typeface="ＭＳ Ｐゴシック" pitchFamily="29" charset="-128"/>
              </a:rPr>
              <a:t>’t</a:t>
            </a:r>
            <a:r>
              <a:rPr lang="en-US" altLang="ja-JP" sz="2400" i="1" dirty="0" smtClean="0">
                <a:ea typeface="ＭＳ Ｐゴシック" pitchFamily="29" charset="-128"/>
              </a:rPr>
              <a:t> </a:t>
            </a:r>
            <a:r>
              <a:rPr lang="en-US" altLang="ja-JP" sz="2400" i="1" dirty="0">
                <a:ea typeface="ＭＳ Ｐゴシック" pitchFamily="29" charset="-128"/>
              </a:rPr>
              <a:t>see results for years.</a:t>
            </a:r>
            <a:r>
              <a:rPr lang="ja-JP" altLang="en-US" sz="2400" i="1" dirty="0">
                <a:ea typeface="ＭＳ Ｐゴシック" pitchFamily="29" charset="-128"/>
              </a:rPr>
              <a:t>”</a:t>
            </a:r>
            <a:endParaRPr lang="en-US" sz="2400" i="1" dirty="0">
              <a:ea typeface="ＭＳ Ｐゴシック" pitchFamily="29" charset="-128"/>
            </a:endParaRP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8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5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BEN-002 PowerPointTemplate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838200" y="914400"/>
            <a:ext cx="7391400" cy="117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300" b="1" baseline="30000" dirty="0" smtClean="0">
                <a:solidFill>
                  <a:srgbClr val="3A4B00"/>
                </a:solidFill>
                <a:latin typeface="Trebuchet MS" charset="0"/>
              </a:rPr>
              <a:t>Elements of Successful Endowment Building</a:t>
            </a:r>
            <a:endParaRPr lang="en-US" sz="5400" dirty="0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8382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endParaRPr lang="en-US" sz="20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The board of directors and staff are committed to building the endowment.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Leaders are stable, knowledgeable, and available.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The organization is strong, has a clear mission.</a:t>
            </a:r>
            <a:endParaRPr lang="en-US" sz="1600" dirty="0" smtClean="0">
              <a:solidFill>
                <a:srgbClr val="3A4B00"/>
              </a:solidFill>
              <a:latin typeface="Trebuchet MS" charset="0"/>
            </a:endParaRP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The organization has a compelling case for future support.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A solid fundraising program is in place.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Substantial gifts inspire generous contributions from others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A constituency-wide communications plan is in place.</a:t>
            </a:r>
          </a:p>
          <a:p>
            <a:pPr lvl="1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3A4B00"/>
                </a:solidFill>
                <a:latin typeface="Trebuchet MS" charset="0"/>
              </a:rPr>
              <a:t> Written endowment policies are established.</a:t>
            </a:r>
            <a:endParaRPr lang="en-US" sz="1600" dirty="0">
              <a:solidFill>
                <a:srgbClr val="3A4B00"/>
              </a:solidFill>
              <a:latin typeface="Trebuchet MS" charset="0"/>
            </a:endParaRPr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 bwMode="auto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0D3EF955-F5F2-6C4C-B139-E9F667E7A925}" type="slidenum">
              <a:rPr lang="en-US" sz="1000" i="1" smtClean="0">
                <a:solidFill>
                  <a:srgbClr val="979E8D"/>
                </a:solidFill>
                <a:latin typeface="Archer Book"/>
                <a:cs typeface="Archer Book"/>
              </a:rPr>
              <a:pPr eaLnBrk="1" hangingPunct="1"/>
              <a:t>9</a:t>
            </a:fld>
            <a:endParaRPr lang="en-US" sz="1000" i="1" dirty="0">
              <a:solidFill>
                <a:srgbClr val="979E8D"/>
              </a:solidFill>
              <a:latin typeface="Archer Book"/>
              <a:cs typeface="Archer Book"/>
            </a:endParaRPr>
          </a:p>
        </p:txBody>
      </p:sp>
      <p:sp>
        <p:nvSpPr>
          <p:cNvPr id="7" name="Footer Placeholder 1"/>
          <p:cNvSpPr txBox="1">
            <a:spLocks/>
          </p:cNvSpPr>
          <p:nvPr/>
        </p:nvSpPr>
        <p:spPr bwMode="auto">
          <a:xfrm>
            <a:off x="3124200" y="6477000"/>
            <a:ext cx="2895600" cy="228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800" dirty="0" smtClean="0">
                <a:solidFill>
                  <a:schemeClr val="accent1"/>
                </a:solidFill>
                <a:latin typeface="Archer Book" charset="0"/>
                <a:ea typeface="Archer Book" charset="0"/>
                <a:cs typeface="Archer Book" charset="0"/>
              </a:rPr>
              <a:t>NAYDO – April 2012</a:t>
            </a:r>
            <a:endParaRPr lang="en-US" sz="800" dirty="0">
              <a:solidFill>
                <a:schemeClr val="accent1"/>
              </a:solidFill>
              <a:latin typeface="Archer Book" charset="0"/>
              <a:ea typeface="Archer Book" charset="0"/>
              <a:cs typeface="Archer Book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244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estionnaire PowerPoint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Questionnaire PowerPoint.potx</Template>
  <TotalTime>2855</TotalTime>
  <Words>2305</Words>
  <Application>Microsoft Macintosh PowerPoint</Application>
  <PresentationFormat>On-screen Show (4:3)</PresentationFormat>
  <Paragraphs>553</Paragraphs>
  <Slides>52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Questionnaire PowerPoint</vt:lpstr>
      <vt:lpstr>Blank Presentation</vt:lpstr>
      <vt:lpstr>Launching and Building Your YMCA Endowment Part I</vt:lpstr>
      <vt:lpstr>Slide 2</vt:lpstr>
      <vt:lpstr>Slide 3</vt:lpstr>
      <vt:lpstr>Slide 4</vt:lpstr>
      <vt:lpstr>Endowment …</vt:lpstr>
      <vt:lpstr>Slide 6</vt:lpstr>
      <vt:lpstr>Endowment ≠ Planned Giving</vt:lpstr>
      <vt:lpstr>Endowment Myths and Fears</vt:lpstr>
      <vt:lpstr>Slide 9</vt:lpstr>
      <vt:lpstr>Step 1</vt:lpstr>
      <vt:lpstr>Building Board Commitment</vt:lpstr>
      <vt:lpstr>What Policies Need to be in Place?</vt:lpstr>
      <vt:lpstr>Slide 13</vt:lpstr>
      <vt:lpstr>Policy Recommendations</vt:lpstr>
      <vt:lpstr>Typical Endowment Governance</vt:lpstr>
      <vt:lpstr>Step 2</vt:lpstr>
      <vt:lpstr>Defining a Case for Endowment</vt:lpstr>
      <vt:lpstr>Ways to Build Endowment</vt:lpstr>
      <vt:lpstr>Slide 19</vt:lpstr>
      <vt:lpstr>Slide 20</vt:lpstr>
      <vt:lpstr>Slide 21</vt:lpstr>
      <vt:lpstr>Typical Planned Giving Society</vt:lpstr>
      <vt:lpstr>Step 3</vt:lpstr>
      <vt:lpstr>Slide 24</vt:lpstr>
      <vt:lpstr>Slide 25</vt:lpstr>
      <vt:lpstr>Understanding Endowment Donors</vt:lpstr>
      <vt:lpstr>Endowment Action Program</vt:lpstr>
      <vt:lpstr>Slide 28</vt:lpstr>
      <vt:lpstr>Slide 29</vt:lpstr>
      <vt:lpstr>Endowment Marketing Strategies</vt:lpstr>
      <vt:lpstr>Step 4</vt:lpstr>
      <vt:lpstr>How to Measure Progress/Success</vt:lpstr>
      <vt:lpstr>Questions?</vt:lpstr>
      <vt:lpstr>Slide 34</vt:lpstr>
      <vt:lpstr>Calculating Endowment Using a “Total Return” Spending Policy </vt:lpstr>
      <vt:lpstr>endowment exercise</vt:lpstr>
      <vt:lpstr>Worksheet 1: Are You Ready to Build Endowment?</vt:lpstr>
      <vt:lpstr>endowment exercise</vt:lpstr>
      <vt:lpstr>Worksheet 2: Potential Endowment Opportunities        </vt:lpstr>
      <vt:lpstr>Worksheet 3: Potential Endowment Opportunities        </vt:lpstr>
      <vt:lpstr>Example: Endowed Funds</vt:lpstr>
      <vt:lpstr>Building a Case for Endowment</vt:lpstr>
      <vt:lpstr>Slide 43</vt:lpstr>
      <vt:lpstr>endowment exercise</vt:lpstr>
      <vt:lpstr>Worksheet 4: Simplified Endowment Timeline</vt:lpstr>
      <vt:lpstr>Worksheet 5: 2012 YMCA Endowment Action Program </vt:lpstr>
      <vt:lpstr>Worksheet 6: 2012 YMCA Endowment Action Program</vt:lpstr>
      <vt:lpstr>Worksheet 7: Budget for Endowment Action Program</vt:lpstr>
      <vt:lpstr>endowment exercise</vt:lpstr>
      <vt:lpstr>Workshop 8: How to Measure Progress/Success</vt:lpstr>
      <vt:lpstr>Slide 51</vt:lpstr>
      <vt:lpstr>Slide 52</vt:lpstr>
    </vt:vector>
  </TitlesOfParts>
  <Company>Ologie,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Lewis</dc:creator>
  <cp:lastModifiedBy>Tanya Cornejo</cp:lastModifiedBy>
  <cp:revision>165</cp:revision>
  <cp:lastPrinted>2012-02-13T23:11:14Z</cp:lastPrinted>
  <dcterms:created xsi:type="dcterms:W3CDTF">2012-04-30T13:59:23Z</dcterms:created>
  <dcterms:modified xsi:type="dcterms:W3CDTF">2012-04-30T13:59:39Z</dcterms:modified>
</cp:coreProperties>
</file>